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93" r:id="rId6"/>
    <p:sldId id="260" r:id="rId7"/>
    <p:sldId id="261" r:id="rId8"/>
    <p:sldId id="291" r:id="rId9"/>
    <p:sldId id="292" r:id="rId10"/>
    <p:sldId id="263" r:id="rId11"/>
    <p:sldId id="264" r:id="rId12"/>
    <p:sldId id="266" r:id="rId13"/>
    <p:sldId id="265" r:id="rId14"/>
    <p:sldId id="262" r:id="rId15"/>
    <p:sldId id="288" r:id="rId16"/>
    <p:sldId id="289" r:id="rId17"/>
    <p:sldId id="290" r:id="rId18"/>
    <p:sldId id="294" r:id="rId19"/>
    <p:sldId id="295" r:id="rId20"/>
    <p:sldId id="297" r:id="rId21"/>
    <p:sldId id="268" r:id="rId22"/>
    <p:sldId id="269" r:id="rId23"/>
    <p:sldId id="296" r:id="rId24"/>
    <p:sldId id="298" r:id="rId25"/>
    <p:sldId id="271" r:id="rId26"/>
    <p:sldId id="270" r:id="rId27"/>
    <p:sldId id="272" r:id="rId28"/>
    <p:sldId id="274" r:id="rId29"/>
    <p:sldId id="284" r:id="rId30"/>
    <p:sldId id="275" r:id="rId31"/>
    <p:sldId id="276" r:id="rId32"/>
    <p:sldId id="277" r:id="rId33"/>
    <p:sldId id="278" r:id="rId34"/>
    <p:sldId id="279" r:id="rId35"/>
    <p:sldId id="280" r:id="rId36"/>
    <p:sldId id="281" r:id="rId37"/>
    <p:sldId id="282" r:id="rId38"/>
  </p:sldIdLst>
  <p:sldSz cx="9144000" cy="5143500" type="screen16x9"/>
  <p:notesSz cx="6858000" cy="9144000"/>
  <p:embeddedFontLst>
    <p:embeddedFont>
      <p:font typeface="Maven Pro" pitchFamily="2" charset="77"/>
      <p:regular r:id="rId40"/>
      <p:bold r:id="rId41"/>
    </p:embeddedFont>
    <p:embeddedFont>
      <p:font typeface="Nunito"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0" d="100"/>
          <a:sy n="120" d="100"/>
        </p:scale>
        <p:origin x="200"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In this capstone ...</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We define electricity intensity as electricity demand per person or dollar of economic activity. We argue that falling electricity intensity is driven largely by increased energy efficiency. Increases in efficiency across industrial, commercial and household sectors have arrested the growth in electricity consumption.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cccee38c3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cccee38c3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cccee38c3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6cccee38c3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d17b04af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d17b04a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FFF"/>
                </a:highlight>
              </a:rPr>
              <a:t>Average annual electricity consumption for a U.S. residential utility customer was 10,972 kilowatthours (kWh), an average of about 914 kWh per month. Tennessee had the highest annual electricity consumption at 15,394 kWh per residential customer as per U.S. Energy information administration.</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d17b04af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d17b04af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happening in 37203?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292917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1122993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29439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2923484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231158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d17b04af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d17b04af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1" i="0" u="none" strike="noStrike" cap="none">
                <a:solidFill>
                  <a:srgbClr val="000000"/>
                </a:solidFill>
                <a:effectLst/>
                <a:latin typeface="Arial"/>
                <a:ea typeface="Arial"/>
                <a:cs typeface="Arial"/>
                <a:sym typeface="Arial"/>
              </a:rPr>
              <a:t>1922</a:t>
            </a:r>
            <a:r>
              <a:rPr lang="en-US" sz="1100" b="0" i="0" u="none" strike="noStrike" cap="none">
                <a:solidFill>
                  <a:srgbClr val="000000"/>
                </a:solidFill>
                <a:effectLst/>
                <a:latin typeface="Arial"/>
                <a:ea typeface="Arial"/>
                <a:cs typeface="Arial"/>
                <a:sym typeface="Arial"/>
              </a:rPr>
              <a:t> - Nashville's street car company merges into a new entity called the Tennessee Electric Power Co. (TEPCO).</a:t>
            </a:r>
          </a:p>
          <a:p>
            <a:pPr fontAlgn="base"/>
            <a:r>
              <a:rPr lang="en-US" sz="1100" b="1" i="0" u="none" strike="noStrike" cap="none">
                <a:solidFill>
                  <a:srgbClr val="000000"/>
                </a:solidFill>
                <a:effectLst/>
                <a:latin typeface="Arial"/>
                <a:ea typeface="Arial"/>
                <a:cs typeface="Arial"/>
                <a:sym typeface="Arial"/>
              </a:rPr>
              <a:t>1938</a:t>
            </a:r>
            <a:r>
              <a:rPr lang="en-US" sz="1100" b="0" i="0" u="none" strike="noStrike" cap="none">
                <a:solidFill>
                  <a:srgbClr val="000000"/>
                </a:solidFill>
                <a:effectLst/>
                <a:latin typeface="Arial"/>
                <a:ea typeface="Arial"/>
                <a:cs typeface="Arial"/>
                <a:sym typeface="Arial"/>
              </a:rPr>
              <a:t> - TEPCO sues the Tennessee Valley Authority for trying to sell power in Nashville.</a:t>
            </a:r>
          </a:p>
          <a:p>
            <a:pPr fontAlgn="base"/>
            <a:r>
              <a:rPr lang="en-US" sz="1100" b="1" i="0" u="none" strike="noStrike" cap="none">
                <a:solidFill>
                  <a:srgbClr val="000000"/>
                </a:solidFill>
                <a:effectLst/>
                <a:latin typeface="Arial"/>
                <a:ea typeface="Arial"/>
                <a:cs typeface="Arial"/>
                <a:sym typeface="Arial"/>
              </a:rPr>
              <a:t>1939</a:t>
            </a:r>
            <a:r>
              <a:rPr lang="en-US" sz="1100" b="0" i="0" u="none" strike="noStrike" cap="none">
                <a:solidFill>
                  <a:srgbClr val="000000"/>
                </a:solidFill>
                <a:effectLst/>
                <a:latin typeface="Arial"/>
                <a:ea typeface="Arial"/>
                <a:cs typeface="Arial"/>
                <a:sym typeface="Arial"/>
              </a:rPr>
              <a:t> - TVA wins the lawsuit and buys TEPCO for $79 million. Five-hundred employees of TEPCO become employees of the newly created Nashville Electric Service.</a:t>
            </a:r>
          </a:p>
          <a:p>
            <a:pPr fontAlgn="base"/>
            <a:r>
              <a:rPr lang="en-US" sz="1100" b="1" i="0" u="none" strike="noStrike" cap="none">
                <a:solidFill>
                  <a:srgbClr val="000000"/>
                </a:solidFill>
                <a:effectLst/>
                <a:latin typeface="Arial"/>
                <a:ea typeface="Arial"/>
                <a:cs typeface="Arial"/>
                <a:sym typeface="Arial"/>
              </a:rPr>
              <a:t>1950</a:t>
            </a:r>
            <a:r>
              <a:rPr lang="en-US" sz="1100" b="0" i="0" u="none" strike="noStrike" cap="none">
                <a:solidFill>
                  <a:srgbClr val="000000"/>
                </a:solidFill>
                <a:effectLst/>
                <a:latin typeface="Arial"/>
                <a:ea typeface="Arial"/>
                <a:cs typeface="Arial"/>
                <a:sym typeface="Arial"/>
              </a:rPr>
              <a:t> - Construction begins on NES' headquarters at Church Street and 13th Avenue.</a:t>
            </a:r>
          </a:p>
          <a:p>
            <a:pPr fontAlgn="base"/>
            <a:endParaRPr lang="en-US" sz="1100" b="0" i="0" u="none" strike="noStrike" cap="none">
              <a:solidFill>
                <a:srgbClr val="000000"/>
              </a:solidFill>
              <a:effectLst/>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418757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d17b04af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d17b04af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d17b04af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d17b04af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d17b04a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d17b04a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706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d17b04af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d17b04af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12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17b04af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17b04af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d17b04a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d17b04a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d17b04af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d17b04af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d17b04af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6d17b04af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289974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d17b04af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d17b04af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NES will visit your property to design a lighting plan tailored to your needs</a:t>
            </a:r>
            <a:endParaRPr lang="en" sz="1600"/>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d17b04af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d17b04af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d17b04af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d17b04af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 error bars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17b04af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17b04af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plot could be better </a:t>
            </a:r>
            <a:endParaRPr/>
          </a:p>
          <a:p>
            <a:pPr marL="0" lvl="0" indent="0" algn="l" rtl="0">
              <a:spcBef>
                <a:spcPts val="0"/>
              </a:spcBef>
              <a:spcAft>
                <a:spcPts val="0"/>
              </a:spcAft>
              <a:buNone/>
            </a:pPr>
            <a:r>
              <a:rPr lang="en"/>
              <a:t>Annual avg of each zip code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d17b04af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d17b04a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d17b04af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d17b04af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Permits issued between 2015</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cccee38c3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cccee38c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d17b04af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d17b04a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2012/2018 comparison graph</a:t>
            </a:r>
            <a:endParaRPr/>
          </a:p>
          <a:p>
            <a:pPr marL="0" lvl="0" indent="0" algn="l" rtl="0">
              <a:spcBef>
                <a:spcPts val="0"/>
              </a:spcBef>
              <a:spcAft>
                <a:spcPts val="0"/>
              </a:spcAft>
              <a:buNone/>
            </a:pPr>
            <a:r>
              <a:rPr lang="en" sz="1050">
                <a:solidFill>
                  <a:srgbClr val="333333"/>
                </a:solidFill>
                <a:highlight>
                  <a:srgbClr val="FFFFFF"/>
                </a:highlight>
              </a:rPr>
              <a:t>Average annual electricity consumption for a U.S. residential utility customer was 10,972 kilowatthours (kWh), an average of about 914 kWh per month. Tennessee had the highest annual electricity consumption at 15,394 kWh per residential customer as per U.S. Energy information administration.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cccee38c3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cccee38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63793b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63793b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It would have been interesting to see residential homes broken into different square footage and how each consumes energy.</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63793b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63793b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3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d17b04af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d17b04af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32657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326946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hyperlink" Target="https://www.statista.com/statistics/807951/average-monthly-electricity-usage-in-major-us-cities/" TargetMode="External"/><Relationship Id="rId3" Type="http://schemas.openxmlformats.org/officeDocument/2006/relationships/image" Target="../media/image3.jpg"/><Relationship Id="rId7" Type="http://schemas.openxmlformats.org/officeDocument/2006/relationships/hyperlink" Target="https://www.chooseenergy.com/news/article/the-states-that-use-the-most-and-least-amount-of-energy-per-household/"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www.unitedstateszipcodes.org/" TargetMode="External"/><Relationship Id="rId5" Type="http://schemas.openxmlformats.org/officeDocument/2006/relationships/hyperlink" Target="https://www.eia.gov/" TargetMode="External"/><Relationship Id="rId4" Type="http://schemas.openxmlformats.org/officeDocument/2006/relationships/hyperlink" Target="https://data.nashville.gov/Energy-Usage/NES-Monthly-Energy-Consumption-by-Customer-Type-an/vbx7-mn5i" TargetMode="External"/><Relationship Id="rId9" Type="http://schemas.openxmlformats.org/officeDocument/2006/relationships/hyperlink" Target="https://www.nespower.com/content.aspx?page=abou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https://public.tableau.com/profile/bush1897#!/vizhome/EnergyConsumption_15781937576950/Mydashboard?publish=y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059925" y="150400"/>
            <a:ext cx="6868200" cy="23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Analysis of Monthly Energy Consumption by Customer Type and Zip Code in Nashville TN</a:t>
            </a:r>
            <a:endParaRPr sz="3000" dirty="0"/>
          </a:p>
        </p:txBody>
      </p:sp>
      <p:pic>
        <p:nvPicPr>
          <p:cNvPr id="278" name="Google Shape;278;p13"/>
          <p:cNvPicPr preferRelativeResize="0"/>
          <p:nvPr/>
        </p:nvPicPr>
        <p:blipFill>
          <a:blip r:embed="rId4">
            <a:alphaModFix/>
          </a:blip>
          <a:stretch>
            <a:fillRect/>
          </a:stretch>
        </p:blipFill>
        <p:spPr>
          <a:xfrm>
            <a:off x="69475" y="150400"/>
            <a:ext cx="1986250" cy="1604900"/>
          </a:xfrm>
          <a:prstGeom prst="rect">
            <a:avLst/>
          </a:prstGeom>
          <a:noFill/>
          <a:ln>
            <a:noFill/>
          </a:ln>
        </p:spPr>
      </p:pic>
      <p:sp>
        <p:nvSpPr>
          <p:cNvPr id="279" name="Google Shape;279;p13"/>
          <p:cNvSpPr txBox="1"/>
          <p:nvPr/>
        </p:nvSpPr>
        <p:spPr>
          <a:xfrm>
            <a:off x="5667725" y="4157800"/>
            <a:ext cx="3366900" cy="81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F3F3F3"/>
                </a:solidFill>
                <a:latin typeface="Nunito"/>
                <a:ea typeface="Nunito"/>
                <a:cs typeface="Nunito"/>
                <a:sym typeface="Nunito"/>
              </a:rPr>
              <a:t>By </a:t>
            </a:r>
            <a:endParaRPr sz="1800" dirty="0">
              <a:solidFill>
                <a:srgbClr val="F3F3F3"/>
              </a:solidFill>
              <a:latin typeface="Nunito"/>
              <a:ea typeface="Nunito"/>
              <a:cs typeface="Nunito"/>
              <a:sym typeface="Nunito"/>
            </a:endParaRPr>
          </a:p>
          <a:p>
            <a:pPr marL="0" lvl="0" indent="0" algn="ctr" rtl="0">
              <a:spcBef>
                <a:spcPts val="0"/>
              </a:spcBef>
              <a:spcAft>
                <a:spcPts val="0"/>
              </a:spcAft>
              <a:buNone/>
            </a:pPr>
            <a:r>
              <a:rPr lang="en" sz="1800" dirty="0">
                <a:solidFill>
                  <a:srgbClr val="F3F3F3"/>
                </a:solidFill>
                <a:latin typeface="Nunito"/>
                <a:ea typeface="Nunito"/>
                <a:cs typeface="Nunito"/>
                <a:sym typeface="Nunito"/>
              </a:rPr>
              <a:t>Peter </a:t>
            </a:r>
            <a:r>
              <a:rPr lang="en" sz="1800" dirty="0" err="1">
                <a:solidFill>
                  <a:srgbClr val="F3F3F3"/>
                </a:solidFill>
                <a:latin typeface="Nunito"/>
                <a:ea typeface="Nunito"/>
                <a:cs typeface="Nunito"/>
                <a:sym typeface="Nunito"/>
              </a:rPr>
              <a:t>Busienei</a:t>
            </a:r>
            <a:endParaRPr sz="1800">
              <a:solidFill>
                <a:srgbClr val="F3F3F3"/>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24"/>
        <p:cNvGrpSpPr/>
        <p:nvPr/>
      </p:nvGrpSpPr>
      <p:grpSpPr>
        <a:xfrm>
          <a:off x="0" y="0"/>
          <a:ext cx="0" cy="0"/>
          <a:chOff x="0" y="0"/>
          <a:chExt cx="0" cy="0"/>
        </a:xfrm>
      </p:grpSpPr>
      <p:sp>
        <p:nvSpPr>
          <p:cNvPr id="325" name="Google Shape;325;p20"/>
          <p:cNvSpPr txBox="1">
            <a:spLocks noGrp="1"/>
          </p:cNvSpPr>
          <p:nvPr>
            <p:ph type="title" idx="4294967295"/>
          </p:nvPr>
        </p:nvSpPr>
        <p:spPr>
          <a:xfrm>
            <a:off x="47025" y="86441"/>
            <a:ext cx="9008100" cy="6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Avg annual energy consumption by customer type</a:t>
            </a:r>
            <a:endParaRPr sz="2400" dirty="0"/>
          </a:p>
        </p:txBody>
      </p:sp>
      <p:pic>
        <p:nvPicPr>
          <p:cNvPr id="326" name="Google Shape;326;p20"/>
          <p:cNvPicPr preferRelativeResize="0"/>
          <p:nvPr/>
        </p:nvPicPr>
        <p:blipFill>
          <a:blip r:embed="rId4">
            <a:alphaModFix/>
          </a:blip>
          <a:stretch>
            <a:fillRect/>
          </a:stretch>
        </p:blipFill>
        <p:spPr>
          <a:xfrm>
            <a:off x="152400" y="843975"/>
            <a:ext cx="8612615" cy="414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30"/>
        <p:cNvGrpSpPr/>
        <p:nvPr/>
      </p:nvGrpSpPr>
      <p:grpSpPr>
        <a:xfrm>
          <a:off x="0" y="0"/>
          <a:ext cx="0" cy="0"/>
          <a:chOff x="0" y="0"/>
          <a:chExt cx="0" cy="0"/>
        </a:xfrm>
      </p:grpSpPr>
      <p:pic>
        <p:nvPicPr>
          <p:cNvPr id="331" name="Google Shape;331;p21"/>
          <p:cNvPicPr preferRelativeResize="0"/>
          <p:nvPr/>
        </p:nvPicPr>
        <p:blipFill>
          <a:blip r:embed="rId4">
            <a:alphaModFix/>
          </a:blip>
          <a:stretch>
            <a:fillRect/>
          </a:stretch>
        </p:blipFill>
        <p:spPr>
          <a:xfrm>
            <a:off x="964164" y="1031358"/>
            <a:ext cx="7584413" cy="3878346"/>
          </a:xfrm>
          <a:prstGeom prst="rect">
            <a:avLst/>
          </a:prstGeom>
          <a:noFill/>
          <a:ln>
            <a:noFill/>
          </a:ln>
        </p:spPr>
      </p:pic>
      <p:sp>
        <p:nvSpPr>
          <p:cNvPr id="332" name="Google Shape;332;p21"/>
          <p:cNvSpPr txBox="1"/>
          <p:nvPr/>
        </p:nvSpPr>
        <p:spPr>
          <a:xfrm>
            <a:off x="197149" y="233796"/>
            <a:ext cx="86739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2"/>
                </a:solidFill>
                <a:latin typeface="Maven Pro"/>
                <a:ea typeface="Maven Pro"/>
                <a:cs typeface="Maven Pro"/>
                <a:sym typeface="Maven Pro"/>
              </a:rPr>
              <a:t>Avg monthly energy consumption by customer type</a:t>
            </a:r>
            <a:endParaRPr sz="2400" dirty="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45"/>
        <p:cNvGrpSpPr/>
        <p:nvPr/>
      </p:nvGrpSpPr>
      <p:grpSpPr>
        <a:xfrm>
          <a:off x="0" y="0"/>
          <a:ext cx="0" cy="0"/>
          <a:chOff x="0" y="0"/>
          <a:chExt cx="0" cy="0"/>
        </a:xfrm>
      </p:grpSpPr>
      <p:sp>
        <p:nvSpPr>
          <p:cNvPr id="346" name="Google Shape;346;p23"/>
          <p:cNvSpPr txBox="1">
            <a:spLocks noGrp="1"/>
          </p:cNvSpPr>
          <p:nvPr>
            <p:ph type="title" idx="4294967295"/>
          </p:nvPr>
        </p:nvSpPr>
        <p:spPr>
          <a:xfrm>
            <a:off x="1303800" y="65175"/>
            <a:ext cx="7030500" cy="6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Avg monthly energy consumption per zip code</a:t>
            </a:r>
            <a:endParaRPr sz="2400" dirty="0"/>
          </a:p>
        </p:txBody>
      </p:sp>
      <p:pic>
        <p:nvPicPr>
          <p:cNvPr id="347" name="Google Shape;347;p23"/>
          <p:cNvPicPr preferRelativeResize="0"/>
          <p:nvPr/>
        </p:nvPicPr>
        <p:blipFill>
          <a:blip r:embed="rId4">
            <a:alphaModFix/>
          </a:blip>
          <a:stretch>
            <a:fillRect/>
          </a:stretch>
        </p:blipFill>
        <p:spPr>
          <a:xfrm>
            <a:off x="1075550" y="988275"/>
            <a:ext cx="6702123" cy="3948650"/>
          </a:xfrm>
          <a:prstGeom prst="rect">
            <a:avLst/>
          </a:prstGeom>
          <a:noFill/>
          <a:ln>
            <a:noFill/>
          </a:ln>
        </p:spPr>
      </p:pic>
      <p:sp>
        <p:nvSpPr>
          <p:cNvPr id="348" name="Google Shape;348;p23"/>
          <p:cNvSpPr txBox="1"/>
          <p:nvPr/>
        </p:nvSpPr>
        <p:spPr>
          <a:xfrm>
            <a:off x="3884825" y="4762500"/>
            <a:ext cx="9708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Nunito"/>
                <a:ea typeface="Nunito"/>
                <a:cs typeface="Nunito"/>
                <a:sym typeface="Nunito"/>
              </a:rPr>
              <a:t>Zip code</a:t>
            </a:r>
            <a:endParaRPr sz="1000" dirty="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36"/>
        <p:cNvGrpSpPr/>
        <p:nvPr/>
      </p:nvGrpSpPr>
      <p:grpSpPr>
        <a:xfrm>
          <a:off x="0" y="0"/>
          <a:ext cx="0" cy="0"/>
          <a:chOff x="0" y="0"/>
          <a:chExt cx="0" cy="0"/>
        </a:xfrm>
      </p:grpSpPr>
      <p:sp>
        <p:nvSpPr>
          <p:cNvPr id="337" name="Google Shape;337;p22"/>
          <p:cNvSpPr txBox="1">
            <a:spLocks noGrp="1"/>
          </p:cNvSpPr>
          <p:nvPr>
            <p:ph type="title" idx="4294967295"/>
          </p:nvPr>
        </p:nvSpPr>
        <p:spPr>
          <a:xfrm>
            <a:off x="1314125" y="100050"/>
            <a:ext cx="7030500" cy="7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Total energy consumption per zip code</a:t>
            </a:r>
            <a:endParaRPr sz="2400"/>
          </a:p>
        </p:txBody>
      </p:sp>
      <p:pic>
        <p:nvPicPr>
          <p:cNvPr id="338" name="Google Shape;338;p22"/>
          <p:cNvPicPr preferRelativeResize="0"/>
          <p:nvPr/>
        </p:nvPicPr>
        <p:blipFill>
          <a:blip r:embed="rId4">
            <a:alphaModFix/>
          </a:blip>
          <a:stretch>
            <a:fillRect/>
          </a:stretch>
        </p:blipFill>
        <p:spPr>
          <a:xfrm>
            <a:off x="1838450" y="718950"/>
            <a:ext cx="5804500" cy="4272150"/>
          </a:xfrm>
          <a:prstGeom prst="rect">
            <a:avLst/>
          </a:prstGeom>
          <a:noFill/>
          <a:ln>
            <a:noFill/>
          </a:ln>
        </p:spPr>
      </p:pic>
      <p:pic>
        <p:nvPicPr>
          <p:cNvPr id="339" name="Google Shape;339;p22"/>
          <p:cNvPicPr preferRelativeResize="0"/>
          <p:nvPr/>
        </p:nvPicPr>
        <p:blipFill>
          <a:blip r:embed="rId5">
            <a:alphaModFix/>
          </a:blip>
          <a:stretch>
            <a:fillRect/>
          </a:stretch>
        </p:blipFill>
        <p:spPr>
          <a:xfrm>
            <a:off x="7787550" y="3166550"/>
            <a:ext cx="1225175" cy="1327875"/>
          </a:xfrm>
          <a:prstGeom prst="rect">
            <a:avLst/>
          </a:prstGeom>
          <a:noFill/>
          <a:ln>
            <a:noFill/>
          </a:ln>
        </p:spPr>
      </p:pic>
      <p:sp>
        <p:nvSpPr>
          <p:cNvPr id="340" name="Google Shape;340;p22"/>
          <p:cNvSpPr/>
          <p:nvPr/>
        </p:nvSpPr>
        <p:spPr>
          <a:xfrm rot="4752942">
            <a:off x="6279557" y="2533966"/>
            <a:ext cx="185985" cy="1495990"/>
          </a:xfrm>
          <a:prstGeom prst="downArrow">
            <a:avLst>
              <a:gd name="adj1" fmla="val 6825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txBox="1"/>
          <p:nvPr/>
        </p:nvSpPr>
        <p:spPr>
          <a:xfrm>
            <a:off x="5322800" y="3256000"/>
            <a:ext cx="5379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Nunito"/>
                <a:ea typeface="Nunito"/>
                <a:cs typeface="Nunito"/>
                <a:sym typeface="Nunito"/>
              </a:rPr>
              <a:t>NSS</a:t>
            </a:r>
            <a:endParaRPr sz="800" b="1">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00010"/>
            <a:ext cx="817140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Residential customer avg monthly energy consumption (kWh)</a:t>
            </a:r>
            <a:endParaRPr sz="2400"/>
          </a:p>
        </p:txBody>
      </p:sp>
      <p:pic>
        <p:nvPicPr>
          <p:cNvPr id="3" name="Picture 2" descr="A picture containing indoor, kitchen, table, man&#10;&#10;Description automatically generated">
            <a:extLst>
              <a:ext uri="{FF2B5EF4-FFF2-40B4-BE49-F238E27FC236}">
                <a16:creationId xmlns:a16="http://schemas.microsoft.com/office/drawing/2014/main" id="{D6689081-7422-0A4B-9AC8-6DBFAF17DA63}"/>
              </a:ext>
            </a:extLst>
          </p:cNvPr>
          <p:cNvPicPr>
            <a:picLocks noChangeAspect="1"/>
          </p:cNvPicPr>
          <p:nvPr/>
        </p:nvPicPr>
        <p:blipFill>
          <a:blip r:embed="rId4"/>
          <a:stretch>
            <a:fillRect/>
          </a:stretch>
        </p:blipFill>
        <p:spPr>
          <a:xfrm>
            <a:off x="243840" y="1021397"/>
            <a:ext cx="8717410" cy="36081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00010"/>
            <a:ext cx="817140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avg monthly energy consumption (kWh)</a:t>
            </a:r>
            <a:endParaRPr sz="2400"/>
          </a:p>
        </p:txBody>
      </p:sp>
      <p:pic>
        <p:nvPicPr>
          <p:cNvPr id="4" name="Picture 3" descr="A close up of a map&#10;&#10;Description automatically generated">
            <a:extLst>
              <a:ext uri="{FF2B5EF4-FFF2-40B4-BE49-F238E27FC236}">
                <a16:creationId xmlns:a16="http://schemas.microsoft.com/office/drawing/2014/main" id="{FA02A113-CACA-2E49-8E55-D03D9302AC9D}"/>
              </a:ext>
            </a:extLst>
          </p:cNvPr>
          <p:cNvPicPr>
            <a:picLocks noChangeAspect="1"/>
          </p:cNvPicPr>
          <p:nvPr/>
        </p:nvPicPr>
        <p:blipFill rotWithShape="1">
          <a:blip r:embed="rId4"/>
          <a:srcRect t="3815"/>
          <a:stretch/>
        </p:blipFill>
        <p:spPr>
          <a:xfrm>
            <a:off x="1310861" y="623134"/>
            <a:ext cx="5945628" cy="4187563"/>
          </a:xfrm>
          <a:prstGeom prst="rect">
            <a:avLst/>
          </a:prstGeom>
        </p:spPr>
      </p:pic>
      <p:sp>
        <p:nvSpPr>
          <p:cNvPr id="5" name="TextBox 4">
            <a:extLst>
              <a:ext uri="{FF2B5EF4-FFF2-40B4-BE49-F238E27FC236}">
                <a16:creationId xmlns:a16="http://schemas.microsoft.com/office/drawing/2014/main" id="{2922F58D-5C58-DF4A-817D-BD0FC89F3F3A}"/>
              </a:ext>
            </a:extLst>
          </p:cNvPr>
          <p:cNvSpPr txBox="1"/>
          <p:nvPr/>
        </p:nvSpPr>
        <p:spPr>
          <a:xfrm>
            <a:off x="3236147" y="4807128"/>
            <a:ext cx="949234" cy="230832"/>
          </a:xfrm>
          <a:prstGeom prst="rect">
            <a:avLst/>
          </a:prstGeom>
          <a:noFill/>
        </p:spPr>
        <p:txBody>
          <a:bodyPr wrap="square" rtlCol="0">
            <a:spAutoFit/>
          </a:bodyPr>
          <a:lstStyle/>
          <a:p>
            <a:pPr algn="ctr"/>
            <a:r>
              <a:rPr lang="en-US" sz="900"/>
              <a:t>month</a:t>
            </a:r>
          </a:p>
        </p:txBody>
      </p:sp>
      <p:sp>
        <p:nvSpPr>
          <p:cNvPr id="8" name="TextBox 7">
            <a:extLst>
              <a:ext uri="{FF2B5EF4-FFF2-40B4-BE49-F238E27FC236}">
                <a16:creationId xmlns:a16="http://schemas.microsoft.com/office/drawing/2014/main" id="{DBC245CE-8E9E-9445-B7EC-BF60874D11B2}"/>
              </a:ext>
            </a:extLst>
          </p:cNvPr>
          <p:cNvSpPr txBox="1"/>
          <p:nvPr/>
        </p:nvSpPr>
        <p:spPr>
          <a:xfrm>
            <a:off x="6698566" y="923429"/>
            <a:ext cx="1428206" cy="230832"/>
          </a:xfrm>
          <a:prstGeom prst="rect">
            <a:avLst/>
          </a:prstGeom>
          <a:noFill/>
        </p:spPr>
        <p:txBody>
          <a:bodyPr wrap="square" rtlCol="0">
            <a:spAutoFit/>
          </a:bodyPr>
          <a:lstStyle/>
          <a:p>
            <a:r>
              <a:rPr lang="en-US" sz="900" dirty="0"/>
              <a:t>Commercial customer</a:t>
            </a:r>
          </a:p>
        </p:txBody>
      </p:sp>
      <p:sp>
        <p:nvSpPr>
          <p:cNvPr id="9" name="TextBox 8">
            <a:extLst>
              <a:ext uri="{FF2B5EF4-FFF2-40B4-BE49-F238E27FC236}">
                <a16:creationId xmlns:a16="http://schemas.microsoft.com/office/drawing/2014/main" id="{592A16A0-9184-2A48-899E-422BD4CC9073}"/>
              </a:ext>
            </a:extLst>
          </p:cNvPr>
          <p:cNvSpPr txBox="1"/>
          <p:nvPr/>
        </p:nvSpPr>
        <p:spPr>
          <a:xfrm>
            <a:off x="6822133" y="1948319"/>
            <a:ext cx="1489167" cy="230832"/>
          </a:xfrm>
          <a:prstGeom prst="rect">
            <a:avLst/>
          </a:prstGeom>
          <a:noFill/>
        </p:spPr>
        <p:txBody>
          <a:bodyPr wrap="square" rtlCol="0">
            <a:spAutoFit/>
          </a:bodyPr>
          <a:lstStyle/>
          <a:p>
            <a:r>
              <a:rPr lang="en-US" sz="900" dirty="0"/>
              <a:t>Residential customer</a:t>
            </a:r>
          </a:p>
        </p:txBody>
      </p:sp>
      <p:cxnSp>
        <p:nvCxnSpPr>
          <p:cNvPr id="13" name="Straight Arrow Connector 12">
            <a:extLst>
              <a:ext uri="{FF2B5EF4-FFF2-40B4-BE49-F238E27FC236}">
                <a16:creationId xmlns:a16="http://schemas.microsoft.com/office/drawing/2014/main" id="{D9E22515-F8A1-A84E-9AE0-0075A039EA13}"/>
              </a:ext>
            </a:extLst>
          </p:cNvPr>
          <p:cNvCxnSpPr/>
          <p:nvPr/>
        </p:nvCxnSpPr>
        <p:spPr>
          <a:xfrm flipH="1">
            <a:off x="6543458" y="1120810"/>
            <a:ext cx="278675" cy="46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2C8051-DB36-1440-A902-55AE9F346E41}"/>
              </a:ext>
            </a:extLst>
          </p:cNvPr>
          <p:cNvCxnSpPr>
            <a:cxnSpLocks/>
          </p:cNvCxnSpPr>
          <p:nvPr/>
        </p:nvCxnSpPr>
        <p:spPr>
          <a:xfrm flipH="1">
            <a:off x="6543458" y="2155895"/>
            <a:ext cx="338082" cy="48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87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42542"/>
            <a:ext cx="8171400" cy="6867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Nashville weather?</a:t>
            </a:r>
            <a:endParaRPr sz="2400" dirty="0"/>
          </a:p>
        </p:txBody>
      </p:sp>
      <p:pic>
        <p:nvPicPr>
          <p:cNvPr id="3" name="Picture 2" descr="A screenshot of a cell phone&#10;&#10;Description automatically generated">
            <a:extLst>
              <a:ext uri="{FF2B5EF4-FFF2-40B4-BE49-F238E27FC236}">
                <a16:creationId xmlns:a16="http://schemas.microsoft.com/office/drawing/2014/main" id="{81BA454C-6C05-804F-88DC-70577E84EFE9}"/>
              </a:ext>
            </a:extLst>
          </p:cNvPr>
          <p:cNvPicPr>
            <a:picLocks noChangeAspect="1"/>
          </p:cNvPicPr>
          <p:nvPr/>
        </p:nvPicPr>
        <p:blipFill rotWithShape="1">
          <a:blip r:embed="rId4"/>
          <a:srcRect t="4484"/>
          <a:stretch/>
        </p:blipFill>
        <p:spPr>
          <a:xfrm>
            <a:off x="2052084" y="673056"/>
            <a:ext cx="5550195" cy="4120767"/>
          </a:xfrm>
          <a:prstGeom prst="rect">
            <a:avLst/>
          </a:prstGeom>
        </p:spPr>
      </p:pic>
    </p:spTree>
    <p:extLst>
      <p:ext uri="{BB962C8B-B14F-4D97-AF65-F5344CB8AC3E}">
        <p14:creationId xmlns:p14="http://schemas.microsoft.com/office/powerpoint/2010/main" val="206234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1180208" y="100010"/>
            <a:ext cx="7632180" cy="849224"/>
          </a:xfrm>
          <a:prstGeom prst="rect">
            <a:avLst/>
          </a:prstGeom>
        </p:spPr>
        <p:txBody>
          <a:bodyPr spcFirstLastPara="1" wrap="square" lIns="91425" tIns="91425" rIns="91425" bIns="91425" anchor="t" anchorCtr="0">
            <a:noAutofit/>
          </a:bodyPr>
          <a:lstStyle/>
          <a:p>
            <a:pPr lvl="0" algn="ctr"/>
            <a:r>
              <a:rPr lang="en-US" sz="2400" dirty="0"/>
              <a:t>    Any key influencers of residential ZIP Code energy consumption? </a:t>
            </a:r>
            <a:endParaRPr sz="2400" dirty="0"/>
          </a:p>
        </p:txBody>
      </p:sp>
      <p:sp>
        <p:nvSpPr>
          <p:cNvPr id="2" name="TextBox 1">
            <a:extLst>
              <a:ext uri="{FF2B5EF4-FFF2-40B4-BE49-F238E27FC236}">
                <a16:creationId xmlns:a16="http://schemas.microsoft.com/office/drawing/2014/main" id="{E87FFFEF-8638-1242-913E-45AB1266FCD7}"/>
              </a:ext>
            </a:extLst>
          </p:cNvPr>
          <p:cNvSpPr txBox="1"/>
          <p:nvPr/>
        </p:nvSpPr>
        <p:spPr>
          <a:xfrm>
            <a:off x="2052090" y="1158941"/>
            <a:ext cx="6592186" cy="2179892"/>
          </a:xfrm>
          <a:prstGeom prst="rect">
            <a:avLst/>
          </a:prstGeom>
          <a:noFill/>
        </p:spPr>
        <p:txBody>
          <a:bodyPr wrap="square" rtlCol="0">
            <a:spAutoFit/>
          </a:bodyPr>
          <a:lstStyle/>
          <a:p>
            <a:pPr marL="285750" indent="-285750">
              <a:lnSpc>
                <a:spcPct val="200000"/>
              </a:lnSpc>
              <a:buFont typeface="Wingdings" pitchFamily="2" charset="2"/>
              <a:buChar char="v"/>
            </a:pPr>
            <a:r>
              <a:rPr lang="en-US" dirty="0"/>
              <a:t>Population</a:t>
            </a:r>
          </a:p>
          <a:p>
            <a:pPr marL="285750" indent="-285750">
              <a:lnSpc>
                <a:spcPct val="200000"/>
              </a:lnSpc>
              <a:buFont typeface="Wingdings" pitchFamily="2" charset="2"/>
              <a:buChar char="v"/>
            </a:pPr>
            <a:r>
              <a:rPr lang="en-US" dirty="0"/>
              <a:t>Median income </a:t>
            </a:r>
          </a:p>
          <a:p>
            <a:pPr marL="285750" indent="-285750">
              <a:lnSpc>
                <a:spcPct val="200000"/>
              </a:lnSpc>
              <a:buFont typeface="Wingdings" pitchFamily="2" charset="2"/>
              <a:buChar char="v"/>
            </a:pPr>
            <a:r>
              <a:rPr lang="en-US" dirty="0"/>
              <a:t>Median age</a:t>
            </a:r>
          </a:p>
          <a:p>
            <a:pPr marL="285750" indent="-285750">
              <a:lnSpc>
                <a:spcPct val="200000"/>
              </a:lnSpc>
              <a:buFont typeface="Wingdings" pitchFamily="2" charset="2"/>
              <a:buChar char="v"/>
            </a:pPr>
            <a:r>
              <a:rPr lang="en-US" dirty="0"/>
              <a:t>Unemployment</a:t>
            </a:r>
          </a:p>
          <a:p>
            <a:pPr marL="285750" indent="-285750">
              <a:lnSpc>
                <a:spcPct val="200000"/>
              </a:lnSpc>
              <a:buFont typeface="Wingdings" pitchFamily="2" charset="2"/>
              <a:buChar char="v"/>
            </a:pPr>
            <a:r>
              <a:rPr lang="en-US" dirty="0"/>
              <a:t>Median home price</a:t>
            </a:r>
          </a:p>
        </p:txBody>
      </p:sp>
      <p:pic>
        <p:nvPicPr>
          <p:cNvPr id="4" name="Picture 3" descr="A toy doll&#10;&#10;Description automatically generated">
            <a:extLst>
              <a:ext uri="{FF2B5EF4-FFF2-40B4-BE49-F238E27FC236}">
                <a16:creationId xmlns:a16="http://schemas.microsoft.com/office/drawing/2014/main" id="{C9913DF2-7BD4-1248-A2DD-01CCBE8C33BB}"/>
              </a:ext>
            </a:extLst>
          </p:cNvPr>
          <p:cNvPicPr>
            <a:picLocks noChangeAspect="1"/>
          </p:cNvPicPr>
          <p:nvPr/>
        </p:nvPicPr>
        <p:blipFill>
          <a:blip r:embed="rId4"/>
          <a:stretch>
            <a:fillRect/>
          </a:stretch>
        </p:blipFill>
        <p:spPr>
          <a:xfrm>
            <a:off x="4851853" y="1815453"/>
            <a:ext cx="3452175" cy="1249656"/>
          </a:xfrm>
          <a:prstGeom prst="rect">
            <a:avLst/>
          </a:prstGeom>
        </p:spPr>
      </p:pic>
      <p:pic>
        <p:nvPicPr>
          <p:cNvPr id="6" name="Picture 5" descr="A close up of a sign&#10;&#10;Description automatically generated">
            <a:extLst>
              <a:ext uri="{FF2B5EF4-FFF2-40B4-BE49-F238E27FC236}">
                <a16:creationId xmlns:a16="http://schemas.microsoft.com/office/drawing/2014/main" id="{B8A65189-88A6-E64F-8FF5-1A1944A1299D}"/>
              </a:ext>
            </a:extLst>
          </p:cNvPr>
          <p:cNvPicPr>
            <a:picLocks noChangeAspect="1"/>
          </p:cNvPicPr>
          <p:nvPr/>
        </p:nvPicPr>
        <p:blipFill>
          <a:blip r:embed="rId5"/>
          <a:stretch>
            <a:fillRect/>
          </a:stretch>
        </p:blipFill>
        <p:spPr>
          <a:xfrm>
            <a:off x="10633" y="0"/>
            <a:ext cx="1838699" cy="982922"/>
          </a:xfrm>
          <a:prstGeom prst="rect">
            <a:avLst/>
          </a:prstGeom>
        </p:spPr>
      </p:pic>
      <p:pic>
        <p:nvPicPr>
          <p:cNvPr id="8" name="Picture 7" descr="A picture containing toy, man&#10;&#10;Description automatically generated">
            <a:extLst>
              <a:ext uri="{FF2B5EF4-FFF2-40B4-BE49-F238E27FC236}">
                <a16:creationId xmlns:a16="http://schemas.microsoft.com/office/drawing/2014/main" id="{8DEB1C33-48A8-3443-ABBC-AA7067DB7B41}"/>
              </a:ext>
            </a:extLst>
          </p:cNvPr>
          <p:cNvPicPr>
            <a:picLocks noChangeAspect="1"/>
          </p:cNvPicPr>
          <p:nvPr/>
        </p:nvPicPr>
        <p:blipFill rotWithShape="1">
          <a:blip r:embed="rId6"/>
          <a:srcRect l="4362"/>
          <a:stretch/>
        </p:blipFill>
        <p:spPr>
          <a:xfrm>
            <a:off x="2055388" y="3434530"/>
            <a:ext cx="4398575" cy="1326499"/>
          </a:xfrm>
          <a:prstGeom prst="rect">
            <a:avLst/>
          </a:prstGeom>
        </p:spPr>
      </p:pic>
    </p:spTree>
    <p:extLst>
      <p:ext uri="{BB962C8B-B14F-4D97-AF65-F5344CB8AC3E}">
        <p14:creationId xmlns:p14="http://schemas.microsoft.com/office/powerpoint/2010/main" val="49332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25021" y="248871"/>
            <a:ext cx="763218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    Population growth and median income?</a:t>
            </a:r>
            <a:endParaRPr sz="2400"/>
          </a:p>
        </p:txBody>
      </p:sp>
      <p:pic>
        <p:nvPicPr>
          <p:cNvPr id="5" name="Picture 4" descr="A picture containing drawing, food&#10;&#10;Description automatically generated">
            <a:extLst>
              <a:ext uri="{FF2B5EF4-FFF2-40B4-BE49-F238E27FC236}">
                <a16:creationId xmlns:a16="http://schemas.microsoft.com/office/drawing/2014/main" id="{FC2F2DAA-0226-8E49-91CE-50FF249C10FA}"/>
              </a:ext>
            </a:extLst>
          </p:cNvPr>
          <p:cNvPicPr>
            <a:picLocks noChangeAspect="1"/>
          </p:cNvPicPr>
          <p:nvPr/>
        </p:nvPicPr>
        <p:blipFill>
          <a:blip r:embed="rId4"/>
          <a:stretch>
            <a:fillRect/>
          </a:stretch>
        </p:blipFill>
        <p:spPr>
          <a:xfrm>
            <a:off x="109881" y="1903225"/>
            <a:ext cx="4355783" cy="2445489"/>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16F19912-AC48-844D-840F-721789783B6C}"/>
              </a:ext>
            </a:extLst>
          </p:cNvPr>
          <p:cNvPicPr>
            <a:picLocks noChangeAspect="1"/>
          </p:cNvPicPr>
          <p:nvPr/>
        </p:nvPicPr>
        <p:blipFill>
          <a:blip r:embed="rId5"/>
          <a:stretch>
            <a:fillRect/>
          </a:stretch>
        </p:blipFill>
        <p:spPr>
          <a:xfrm>
            <a:off x="4653599" y="1844942"/>
            <a:ext cx="4379221" cy="2445489"/>
          </a:xfrm>
          <a:prstGeom prst="rect">
            <a:avLst/>
          </a:prstGeom>
        </p:spPr>
      </p:pic>
    </p:spTree>
    <p:extLst>
      <p:ext uri="{BB962C8B-B14F-4D97-AF65-F5344CB8AC3E}">
        <p14:creationId xmlns:p14="http://schemas.microsoft.com/office/powerpoint/2010/main" val="160031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88819" y="206340"/>
            <a:ext cx="7632180" cy="849224"/>
          </a:xfrm>
          <a:prstGeom prst="rect">
            <a:avLst/>
          </a:prstGeom>
        </p:spPr>
        <p:txBody>
          <a:bodyPr spcFirstLastPara="1" wrap="square" lIns="91425" tIns="91425" rIns="91425" bIns="91425" anchor="t" anchorCtr="0">
            <a:noAutofit/>
          </a:bodyPr>
          <a:lstStyle/>
          <a:p>
            <a:pPr lvl="0" algn="ctr"/>
            <a:r>
              <a:rPr lang="en-US" sz="2400"/>
              <a:t> Median age and median home price? </a:t>
            </a:r>
            <a:endParaRPr sz="2400"/>
          </a:p>
        </p:txBody>
      </p:sp>
      <p:pic>
        <p:nvPicPr>
          <p:cNvPr id="5" name="Picture 4" descr="A picture containing drawing, fence&#10;&#10;Description automatically generated">
            <a:extLst>
              <a:ext uri="{FF2B5EF4-FFF2-40B4-BE49-F238E27FC236}">
                <a16:creationId xmlns:a16="http://schemas.microsoft.com/office/drawing/2014/main" id="{2921F41D-7EAF-B745-8AA1-354583955264}"/>
              </a:ext>
            </a:extLst>
          </p:cNvPr>
          <p:cNvPicPr>
            <a:picLocks noChangeAspect="1"/>
          </p:cNvPicPr>
          <p:nvPr/>
        </p:nvPicPr>
        <p:blipFill>
          <a:blip r:embed="rId4"/>
          <a:stretch>
            <a:fillRect/>
          </a:stretch>
        </p:blipFill>
        <p:spPr>
          <a:xfrm>
            <a:off x="74342" y="1286540"/>
            <a:ext cx="4318790" cy="246675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3C041C45-BB4B-5B4B-9804-72167D5B16A3}"/>
              </a:ext>
            </a:extLst>
          </p:cNvPr>
          <p:cNvPicPr>
            <a:picLocks noChangeAspect="1"/>
          </p:cNvPicPr>
          <p:nvPr/>
        </p:nvPicPr>
        <p:blipFill>
          <a:blip r:embed="rId5"/>
          <a:stretch>
            <a:fillRect/>
          </a:stretch>
        </p:blipFill>
        <p:spPr>
          <a:xfrm>
            <a:off x="4465674" y="1254641"/>
            <a:ext cx="4657060" cy="2600642"/>
          </a:xfrm>
          <a:prstGeom prst="rect">
            <a:avLst/>
          </a:prstGeom>
        </p:spPr>
      </p:pic>
    </p:spTree>
    <p:extLst>
      <p:ext uri="{BB962C8B-B14F-4D97-AF65-F5344CB8AC3E}">
        <p14:creationId xmlns:p14="http://schemas.microsoft.com/office/powerpoint/2010/main" val="991459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83"/>
        <p:cNvGrpSpPr/>
        <p:nvPr/>
      </p:nvGrpSpPr>
      <p:grpSpPr>
        <a:xfrm>
          <a:off x="0" y="0"/>
          <a:ext cx="0" cy="0"/>
          <a:chOff x="0" y="0"/>
          <a:chExt cx="0" cy="0"/>
        </a:xfrm>
      </p:grpSpPr>
      <p:sp>
        <p:nvSpPr>
          <p:cNvPr id="284" name="Google Shape;284;p14"/>
          <p:cNvSpPr txBox="1"/>
          <p:nvPr/>
        </p:nvSpPr>
        <p:spPr>
          <a:xfrm>
            <a:off x="980050" y="1106275"/>
            <a:ext cx="8076600" cy="36561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dirty="0">
                <a:highlight>
                  <a:srgbClr val="FFFFFF"/>
                </a:highlight>
              </a:rPr>
              <a:t>Nashville Electric Service(NES) is one of the 12 largest public electric utilities in the nation, distributing energy to more than 400,000 customers in Middle Tennessee.</a:t>
            </a:r>
          </a:p>
          <a:p>
            <a:pPr marL="285750" lvl="0" indent="-285750">
              <a:lnSpc>
                <a:spcPct val="150000"/>
              </a:lnSpc>
              <a:buFont typeface="Arial" panose="020B0604020202020204" pitchFamily="34" charset="0"/>
              <a:buChar char="•"/>
            </a:pPr>
            <a:r>
              <a:rPr lang="en-US" dirty="0">
                <a:highlight>
                  <a:srgbClr val="FFFFFF"/>
                </a:highlight>
              </a:rPr>
              <a:t>NES has been in service for 80 years</a:t>
            </a:r>
          </a:p>
          <a:p>
            <a:pPr marL="285750" indent="-285750">
              <a:lnSpc>
                <a:spcPct val="150000"/>
              </a:lnSpc>
              <a:buFont typeface="Arial" panose="020B0604020202020204" pitchFamily="34" charset="0"/>
              <a:buChar char="•"/>
            </a:pPr>
            <a:r>
              <a:rPr lang="en-US" dirty="0">
                <a:highlight>
                  <a:srgbClr val="FFFFFF"/>
                </a:highlight>
              </a:rPr>
              <a:t>NES is among the four percent of all public utilities in the country to receive the Reliable Public Power Providers Diamond Award, the industry’s highest honor for offering safe and reliable electricity to customers.</a:t>
            </a:r>
          </a:p>
          <a:p>
            <a:pPr marL="285750" lvl="0" indent="-285750">
              <a:lnSpc>
                <a:spcPct val="150000"/>
              </a:lnSpc>
              <a:buFont typeface="Arial" panose="020B0604020202020204" pitchFamily="34" charset="0"/>
              <a:buChar char="•"/>
            </a:pPr>
            <a:r>
              <a:rPr lang="en" dirty="0">
                <a:solidFill>
                  <a:srgbClr val="333333"/>
                </a:solidFill>
                <a:highlight>
                  <a:srgbClr val="FAFAFA"/>
                </a:highlight>
              </a:rPr>
              <a:t>Average price of electricity: 10.65 ¢/kWh</a:t>
            </a:r>
          </a:p>
          <a:p>
            <a:pPr marL="285750" lvl="0" indent="-285750">
              <a:lnSpc>
                <a:spcPct val="150000"/>
              </a:lnSpc>
              <a:buFont typeface="Arial" panose="020B0604020202020204" pitchFamily="34" charset="0"/>
              <a:buChar char="•"/>
            </a:pPr>
            <a:r>
              <a:rPr lang="en" dirty="0">
                <a:solidFill>
                  <a:srgbClr val="333333"/>
                </a:solidFill>
                <a:highlight>
                  <a:srgbClr val="FAFAFA"/>
                </a:highlight>
              </a:rPr>
              <a:t>Average monthly usage: 1,238 kWh per customer (2nd highest in the nation)</a:t>
            </a:r>
          </a:p>
          <a:p>
            <a:pPr marL="285750" lvl="0" indent="-285750">
              <a:lnSpc>
                <a:spcPct val="150000"/>
              </a:lnSpc>
              <a:buFont typeface="Arial" panose="020B0604020202020204" pitchFamily="34" charset="0"/>
              <a:buChar char="•"/>
            </a:pPr>
            <a:r>
              <a:rPr lang="en" dirty="0">
                <a:solidFill>
                  <a:srgbClr val="333333"/>
                </a:solidFill>
                <a:highlight>
                  <a:srgbClr val="FAFAFA"/>
                </a:highlight>
              </a:rPr>
              <a:t>Average monthly bill: $129 (7th highest)</a:t>
            </a:r>
          </a:p>
          <a:p>
            <a:pPr marL="457200" marR="215900" lvl="0" indent="0" algn="l" rtl="0">
              <a:lnSpc>
                <a:spcPct val="150000"/>
              </a:lnSpc>
              <a:spcBef>
                <a:spcPts val="3100"/>
              </a:spcBef>
              <a:spcAft>
                <a:spcPts val="0"/>
              </a:spcAft>
              <a:buNone/>
            </a:pPr>
            <a:endParaRPr sz="1200" dirty="0">
              <a:solidFill>
                <a:srgbClr val="333333"/>
              </a:solidFill>
            </a:endParaRPr>
          </a:p>
          <a:p>
            <a:pPr marL="457200" marR="215900" lvl="0" indent="0" algn="l" rtl="0">
              <a:lnSpc>
                <a:spcPct val="115000"/>
              </a:lnSpc>
              <a:spcBef>
                <a:spcPts val="3100"/>
              </a:spcBef>
              <a:spcAft>
                <a:spcPts val="3100"/>
              </a:spcAft>
              <a:buNone/>
            </a:pPr>
            <a:endParaRPr dirty="0">
              <a:solidFill>
                <a:srgbClr val="333333"/>
              </a:solidFill>
            </a:endParaRPr>
          </a:p>
        </p:txBody>
      </p:sp>
      <p:sp>
        <p:nvSpPr>
          <p:cNvPr id="285" name="Google Shape;285;p14"/>
          <p:cNvSpPr txBox="1">
            <a:spLocks noGrp="1"/>
          </p:cNvSpPr>
          <p:nvPr>
            <p:ph type="title" idx="4294967295"/>
          </p:nvPr>
        </p:nvSpPr>
        <p:spPr>
          <a:xfrm>
            <a:off x="1272825" y="227900"/>
            <a:ext cx="7030500" cy="74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Facts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88819" y="206340"/>
            <a:ext cx="7632180" cy="849224"/>
          </a:xfrm>
          <a:prstGeom prst="rect">
            <a:avLst/>
          </a:prstGeom>
        </p:spPr>
        <p:txBody>
          <a:bodyPr spcFirstLastPara="1" wrap="square" lIns="91425" tIns="91425" rIns="91425" bIns="91425" anchor="t" anchorCtr="0">
            <a:noAutofit/>
          </a:bodyPr>
          <a:lstStyle/>
          <a:p>
            <a:pPr lvl="0" algn="ctr"/>
            <a:r>
              <a:rPr lang="en-US" sz="2400" dirty="0"/>
              <a:t> Unemployment? </a:t>
            </a:r>
            <a:endParaRPr sz="2400" dirty="0"/>
          </a:p>
        </p:txBody>
      </p:sp>
      <p:pic>
        <p:nvPicPr>
          <p:cNvPr id="3" name="Picture 2" descr="A picture containing drawing&#10;&#10;Description automatically generated">
            <a:extLst>
              <a:ext uri="{FF2B5EF4-FFF2-40B4-BE49-F238E27FC236}">
                <a16:creationId xmlns:a16="http://schemas.microsoft.com/office/drawing/2014/main" id="{F5FFEA0D-4BFB-684D-AC5E-97138B5B0248}"/>
              </a:ext>
            </a:extLst>
          </p:cNvPr>
          <p:cNvPicPr>
            <a:picLocks noChangeAspect="1"/>
          </p:cNvPicPr>
          <p:nvPr/>
        </p:nvPicPr>
        <p:blipFill>
          <a:blip r:embed="rId4"/>
          <a:stretch>
            <a:fillRect/>
          </a:stretch>
        </p:blipFill>
        <p:spPr>
          <a:xfrm>
            <a:off x="786807" y="942579"/>
            <a:ext cx="7293937" cy="4154690"/>
          </a:xfrm>
          <a:prstGeom prst="rect">
            <a:avLst/>
          </a:prstGeom>
        </p:spPr>
      </p:pic>
    </p:spTree>
    <p:extLst>
      <p:ext uri="{BB962C8B-B14F-4D97-AF65-F5344CB8AC3E}">
        <p14:creationId xmlns:p14="http://schemas.microsoft.com/office/powerpoint/2010/main" val="3825061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58"/>
        <p:cNvGrpSpPr/>
        <p:nvPr/>
      </p:nvGrpSpPr>
      <p:grpSpPr>
        <a:xfrm>
          <a:off x="0" y="0"/>
          <a:ext cx="0" cy="0"/>
          <a:chOff x="0" y="0"/>
          <a:chExt cx="0" cy="0"/>
        </a:xfrm>
      </p:grpSpPr>
      <p:sp>
        <p:nvSpPr>
          <p:cNvPr id="359" name="Google Shape;359;p25"/>
          <p:cNvSpPr txBox="1">
            <a:spLocks noGrp="1"/>
          </p:cNvSpPr>
          <p:nvPr>
            <p:ph type="title" idx="4294967295"/>
          </p:nvPr>
        </p:nvSpPr>
        <p:spPr>
          <a:xfrm>
            <a:off x="1303800" y="150239"/>
            <a:ext cx="7030500" cy="8066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Is there </a:t>
            </a:r>
            <a:r>
              <a:rPr lang="en" sz="2400" dirty="0"/>
              <a:t>relationship with proximity for bottom 10?</a:t>
            </a:r>
            <a:endParaRPr sz="2400" dirty="0"/>
          </a:p>
        </p:txBody>
      </p:sp>
      <p:pic>
        <p:nvPicPr>
          <p:cNvPr id="360" name="Google Shape;360;p25"/>
          <p:cNvPicPr preferRelativeResize="0"/>
          <p:nvPr/>
        </p:nvPicPr>
        <p:blipFill>
          <a:blip r:embed="rId4">
            <a:alphaModFix/>
          </a:blip>
          <a:stretch>
            <a:fillRect/>
          </a:stretch>
        </p:blipFill>
        <p:spPr>
          <a:xfrm>
            <a:off x="96025" y="1727065"/>
            <a:ext cx="5150751" cy="2770460"/>
          </a:xfrm>
          <a:prstGeom prst="rect">
            <a:avLst/>
          </a:prstGeom>
          <a:noFill/>
          <a:ln>
            <a:noFill/>
          </a:ln>
        </p:spPr>
      </p:pic>
      <p:pic>
        <p:nvPicPr>
          <p:cNvPr id="361" name="Google Shape;361;p25"/>
          <p:cNvPicPr preferRelativeResize="0"/>
          <p:nvPr/>
        </p:nvPicPr>
        <p:blipFill>
          <a:blip r:embed="rId5">
            <a:alphaModFix/>
          </a:blip>
          <a:stretch>
            <a:fillRect/>
          </a:stretch>
        </p:blipFill>
        <p:spPr>
          <a:xfrm>
            <a:off x="5322975" y="1765125"/>
            <a:ext cx="3744826" cy="2732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65"/>
        <p:cNvGrpSpPr/>
        <p:nvPr/>
      </p:nvGrpSpPr>
      <p:grpSpPr>
        <a:xfrm>
          <a:off x="0" y="0"/>
          <a:ext cx="0" cy="0"/>
          <a:chOff x="0" y="0"/>
          <a:chExt cx="0" cy="0"/>
        </a:xfrm>
      </p:grpSpPr>
      <p:sp>
        <p:nvSpPr>
          <p:cNvPr id="366" name="Google Shape;366;p26"/>
          <p:cNvSpPr txBox="1">
            <a:spLocks noGrp="1"/>
          </p:cNvSpPr>
          <p:nvPr>
            <p:ph type="title" idx="4294967295"/>
          </p:nvPr>
        </p:nvSpPr>
        <p:spPr>
          <a:xfrm>
            <a:off x="1303800" y="65175"/>
            <a:ext cx="7030500" cy="55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Top 10 energy consuming zip codes</a:t>
            </a:r>
            <a:endParaRPr sz="2400" dirty="0"/>
          </a:p>
        </p:txBody>
      </p:sp>
      <p:pic>
        <p:nvPicPr>
          <p:cNvPr id="367" name="Google Shape;367;p26"/>
          <p:cNvPicPr preferRelativeResize="0"/>
          <p:nvPr/>
        </p:nvPicPr>
        <p:blipFill>
          <a:blip r:embed="rId4">
            <a:alphaModFix/>
          </a:blip>
          <a:stretch>
            <a:fillRect/>
          </a:stretch>
        </p:blipFill>
        <p:spPr>
          <a:xfrm>
            <a:off x="61075" y="978101"/>
            <a:ext cx="4510925" cy="2575504"/>
          </a:xfrm>
          <a:prstGeom prst="rect">
            <a:avLst/>
          </a:prstGeom>
          <a:noFill/>
          <a:ln>
            <a:noFill/>
          </a:ln>
        </p:spPr>
      </p:pic>
      <p:pic>
        <p:nvPicPr>
          <p:cNvPr id="368" name="Google Shape;368;p26"/>
          <p:cNvPicPr preferRelativeResize="0"/>
          <p:nvPr/>
        </p:nvPicPr>
        <p:blipFill>
          <a:blip r:embed="rId5">
            <a:alphaModFix/>
          </a:blip>
          <a:stretch>
            <a:fillRect/>
          </a:stretch>
        </p:blipFill>
        <p:spPr>
          <a:xfrm>
            <a:off x="4572001" y="924894"/>
            <a:ext cx="4558700" cy="2654834"/>
          </a:xfrm>
          <a:prstGeom prst="rect">
            <a:avLst/>
          </a:prstGeom>
          <a:noFill/>
          <a:ln>
            <a:noFill/>
          </a:ln>
        </p:spPr>
      </p:pic>
      <p:sp>
        <p:nvSpPr>
          <p:cNvPr id="2" name="TextBox 1">
            <a:extLst>
              <a:ext uri="{FF2B5EF4-FFF2-40B4-BE49-F238E27FC236}">
                <a16:creationId xmlns:a16="http://schemas.microsoft.com/office/drawing/2014/main" id="{9F11B138-CB3F-9F47-BC44-71F504CED282}"/>
              </a:ext>
            </a:extLst>
          </p:cNvPr>
          <p:cNvSpPr txBox="1"/>
          <p:nvPr/>
        </p:nvSpPr>
        <p:spPr>
          <a:xfrm>
            <a:off x="6875237" y="2858027"/>
            <a:ext cx="531224" cy="215444"/>
          </a:xfrm>
          <a:prstGeom prst="rect">
            <a:avLst/>
          </a:prstGeom>
          <a:noFill/>
        </p:spPr>
        <p:txBody>
          <a:bodyPr wrap="square" rtlCol="0">
            <a:spAutoFit/>
          </a:bodyPr>
          <a:lstStyle/>
          <a:p>
            <a:r>
              <a:rPr lang="en-US" sz="800"/>
              <a:t>37013</a:t>
            </a:r>
          </a:p>
        </p:txBody>
      </p:sp>
      <p:sp>
        <p:nvSpPr>
          <p:cNvPr id="3" name="TextBox 2">
            <a:extLst>
              <a:ext uri="{FF2B5EF4-FFF2-40B4-BE49-F238E27FC236}">
                <a16:creationId xmlns:a16="http://schemas.microsoft.com/office/drawing/2014/main" id="{A4514DE7-527E-9E4A-8668-137A7FC82ECF}"/>
              </a:ext>
            </a:extLst>
          </p:cNvPr>
          <p:cNvSpPr txBox="1"/>
          <p:nvPr/>
        </p:nvSpPr>
        <p:spPr>
          <a:xfrm>
            <a:off x="5730235" y="2777727"/>
            <a:ext cx="809897" cy="215444"/>
          </a:xfrm>
          <a:prstGeom prst="rect">
            <a:avLst/>
          </a:prstGeom>
          <a:noFill/>
        </p:spPr>
        <p:txBody>
          <a:bodyPr wrap="square" rtlCol="0">
            <a:spAutoFit/>
          </a:bodyPr>
          <a:lstStyle/>
          <a:p>
            <a:r>
              <a:rPr lang="en-US" sz="800" dirty="0"/>
              <a:t>37221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idx="4294967295"/>
          </p:nvPr>
        </p:nvSpPr>
        <p:spPr>
          <a:xfrm>
            <a:off x="547400" y="226439"/>
            <a:ext cx="8417400" cy="5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How is energy distribution over the years?</a:t>
            </a:r>
            <a:endParaRPr sz="2400"/>
          </a:p>
        </p:txBody>
      </p:sp>
      <p:pic>
        <p:nvPicPr>
          <p:cNvPr id="3" name="Picture 2" descr="A close up of a logo&#10;&#10;Description automatically generated">
            <a:extLst>
              <a:ext uri="{FF2B5EF4-FFF2-40B4-BE49-F238E27FC236}">
                <a16:creationId xmlns:a16="http://schemas.microsoft.com/office/drawing/2014/main" id="{B697EC95-18FF-A54B-9396-95A3B94BF6E2}"/>
              </a:ext>
            </a:extLst>
          </p:cNvPr>
          <p:cNvPicPr>
            <a:picLocks noChangeAspect="1"/>
          </p:cNvPicPr>
          <p:nvPr/>
        </p:nvPicPr>
        <p:blipFill>
          <a:blip r:embed="rId4"/>
          <a:stretch>
            <a:fillRect/>
          </a:stretch>
        </p:blipFill>
        <p:spPr>
          <a:xfrm>
            <a:off x="29813" y="1403505"/>
            <a:ext cx="3037705" cy="2211566"/>
          </a:xfrm>
          <a:prstGeom prst="rect">
            <a:avLst/>
          </a:prstGeom>
        </p:spPr>
      </p:pic>
      <p:pic>
        <p:nvPicPr>
          <p:cNvPr id="5" name="Picture 4" descr="A picture containing room&#10;&#10;Description automatically generated">
            <a:extLst>
              <a:ext uri="{FF2B5EF4-FFF2-40B4-BE49-F238E27FC236}">
                <a16:creationId xmlns:a16="http://schemas.microsoft.com/office/drawing/2014/main" id="{75EA94AE-36C0-C04E-87CB-1D6494587F6F}"/>
              </a:ext>
            </a:extLst>
          </p:cNvPr>
          <p:cNvPicPr>
            <a:picLocks noChangeAspect="1"/>
          </p:cNvPicPr>
          <p:nvPr/>
        </p:nvPicPr>
        <p:blipFill>
          <a:blip r:embed="rId5"/>
          <a:stretch>
            <a:fillRect/>
          </a:stretch>
        </p:blipFill>
        <p:spPr>
          <a:xfrm>
            <a:off x="3091264" y="1442054"/>
            <a:ext cx="3080634" cy="2267377"/>
          </a:xfrm>
          <a:prstGeom prst="rect">
            <a:avLst/>
          </a:prstGeom>
        </p:spPr>
      </p:pic>
      <p:pic>
        <p:nvPicPr>
          <p:cNvPr id="7" name="Picture 6" descr="A picture containing room&#10;&#10;Description automatically generated">
            <a:extLst>
              <a:ext uri="{FF2B5EF4-FFF2-40B4-BE49-F238E27FC236}">
                <a16:creationId xmlns:a16="http://schemas.microsoft.com/office/drawing/2014/main" id="{F5D6E017-A49B-2040-8FC9-503950E0AA7F}"/>
              </a:ext>
            </a:extLst>
          </p:cNvPr>
          <p:cNvPicPr>
            <a:picLocks noChangeAspect="1"/>
          </p:cNvPicPr>
          <p:nvPr/>
        </p:nvPicPr>
        <p:blipFill>
          <a:blip r:embed="rId6"/>
          <a:stretch>
            <a:fillRect/>
          </a:stretch>
        </p:blipFill>
        <p:spPr>
          <a:xfrm>
            <a:off x="6177166" y="1467301"/>
            <a:ext cx="2918127" cy="2147770"/>
          </a:xfrm>
          <a:prstGeom prst="rect">
            <a:avLst/>
          </a:prstGeom>
        </p:spPr>
      </p:pic>
    </p:spTree>
    <p:extLst>
      <p:ext uri="{BB962C8B-B14F-4D97-AF65-F5344CB8AC3E}">
        <p14:creationId xmlns:p14="http://schemas.microsoft.com/office/powerpoint/2010/main" val="118429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65"/>
        <p:cNvGrpSpPr/>
        <p:nvPr/>
      </p:nvGrpSpPr>
      <p:grpSpPr>
        <a:xfrm>
          <a:off x="0" y="0"/>
          <a:ext cx="0" cy="0"/>
          <a:chOff x="0" y="0"/>
          <a:chExt cx="0" cy="0"/>
        </a:xfrm>
      </p:grpSpPr>
      <p:sp>
        <p:nvSpPr>
          <p:cNvPr id="366" name="Google Shape;366;p26"/>
          <p:cNvSpPr txBox="1">
            <a:spLocks noGrp="1"/>
          </p:cNvSpPr>
          <p:nvPr>
            <p:ph type="title" idx="4294967295"/>
          </p:nvPr>
        </p:nvSpPr>
        <p:spPr>
          <a:xfrm>
            <a:off x="1303800" y="373530"/>
            <a:ext cx="7030500" cy="55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Recommendations</a:t>
            </a:r>
            <a:endParaRPr sz="2400" dirty="0"/>
          </a:p>
        </p:txBody>
      </p:sp>
      <p:sp>
        <p:nvSpPr>
          <p:cNvPr id="4" name="TextBox 3">
            <a:extLst>
              <a:ext uri="{FF2B5EF4-FFF2-40B4-BE49-F238E27FC236}">
                <a16:creationId xmlns:a16="http://schemas.microsoft.com/office/drawing/2014/main" id="{195AB004-6DBD-F647-A984-9446925B64F9}"/>
              </a:ext>
            </a:extLst>
          </p:cNvPr>
          <p:cNvSpPr txBox="1"/>
          <p:nvPr/>
        </p:nvSpPr>
        <p:spPr>
          <a:xfrm>
            <a:off x="1339702" y="1318437"/>
            <a:ext cx="7208875" cy="2862322"/>
          </a:xfrm>
          <a:prstGeom prst="rect">
            <a:avLst/>
          </a:prstGeom>
          <a:noFill/>
        </p:spPr>
        <p:txBody>
          <a:bodyPr wrap="square" rtlCol="0">
            <a:spAutoFit/>
          </a:bodyPr>
          <a:lstStyle/>
          <a:p>
            <a:pPr marL="285750" indent="-285750">
              <a:lnSpc>
                <a:spcPct val="150000"/>
              </a:lnSpc>
              <a:buFont typeface="Wingdings" pitchFamily="2" charset="2"/>
              <a:buChar char="v"/>
            </a:pPr>
            <a:r>
              <a:rPr lang="en-US" sz="1600" dirty="0"/>
              <a:t>Further analysis need to be done on the age of the homes</a:t>
            </a:r>
          </a:p>
          <a:p>
            <a:pPr marL="285750" indent="-285750">
              <a:lnSpc>
                <a:spcPct val="150000"/>
              </a:lnSpc>
              <a:buFont typeface="Wingdings" pitchFamily="2" charset="2"/>
              <a:buChar char="v"/>
            </a:pPr>
            <a:r>
              <a:rPr lang="en-US" sz="1600" dirty="0"/>
              <a:t>Know the different home electric equipment’s in a zip code</a:t>
            </a:r>
          </a:p>
          <a:p>
            <a:pPr marL="285750" indent="-285750">
              <a:lnSpc>
                <a:spcPct val="150000"/>
              </a:lnSpc>
              <a:buFont typeface="Wingdings" pitchFamily="2" charset="2"/>
              <a:buChar char="v"/>
            </a:pPr>
            <a:r>
              <a:rPr lang="en-US" sz="1600" dirty="0"/>
              <a:t>The different sizes of residence</a:t>
            </a:r>
          </a:p>
          <a:p>
            <a:pPr marL="285750" indent="-285750">
              <a:lnSpc>
                <a:spcPct val="150000"/>
              </a:lnSpc>
              <a:buFont typeface="Wingdings" pitchFamily="2" charset="2"/>
              <a:buChar char="v"/>
            </a:pPr>
            <a:endParaRPr lang="en-US" sz="1600" dirty="0"/>
          </a:p>
          <a:p>
            <a:pPr marL="285750" indent="-285750">
              <a:lnSpc>
                <a:spcPct val="150000"/>
              </a:lnSpc>
              <a:buFont typeface="Wingdings" pitchFamily="2" charset="2"/>
              <a:buChar char="v"/>
            </a:pPr>
            <a:endParaRPr lang="en-US" dirty="0"/>
          </a:p>
          <a:p>
            <a:pPr marL="285750" indent="-285750">
              <a:lnSpc>
                <a:spcPct val="150000"/>
              </a:lnSpc>
              <a:buFont typeface="Wingdings" pitchFamily="2" charset="2"/>
              <a:buChar char="v"/>
            </a:pPr>
            <a:endParaRPr lang="en-US" dirty="0"/>
          </a:p>
          <a:p>
            <a:pPr marL="285750" indent="-285750">
              <a:buFont typeface="Wingdings" pitchFamily="2" charset="2"/>
              <a:buChar char="v"/>
            </a:pPr>
            <a:endParaRPr lang="en-US" dirty="0"/>
          </a:p>
          <a:p>
            <a:pPr marL="285750" indent="-285750">
              <a:buFont typeface="Wingdings" pitchFamily="2" charset="2"/>
              <a:buChar char="v"/>
            </a:pPr>
            <a:endParaRPr lang="en-US" dirty="0"/>
          </a:p>
          <a:p>
            <a:pPr marL="285750" indent="-285750">
              <a:buFont typeface="Wingdings" pitchFamily="2" charset="2"/>
              <a:buChar char="v"/>
            </a:pPr>
            <a:endParaRPr lang="en-US" dirty="0"/>
          </a:p>
        </p:txBody>
      </p:sp>
    </p:spTree>
    <p:extLst>
      <p:ext uri="{BB962C8B-B14F-4D97-AF65-F5344CB8AC3E}">
        <p14:creationId xmlns:p14="http://schemas.microsoft.com/office/powerpoint/2010/main" val="69391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8"/>
        <p:cNvGrpSpPr/>
        <p:nvPr/>
      </p:nvGrpSpPr>
      <p:grpSpPr>
        <a:xfrm>
          <a:off x="0" y="0"/>
          <a:ext cx="0" cy="0"/>
          <a:chOff x="0" y="0"/>
          <a:chExt cx="0" cy="0"/>
        </a:xfrm>
      </p:grpSpPr>
      <p:sp>
        <p:nvSpPr>
          <p:cNvPr id="379" name="Google Shape;379;p28"/>
          <p:cNvSpPr txBox="1">
            <a:spLocks noGrp="1"/>
          </p:cNvSpPr>
          <p:nvPr>
            <p:ph type="body" idx="4294967295"/>
          </p:nvPr>
        </p:nvSpPr>
        <p:spPr>
          <a:xfrm>
            <a:off x="1303800" y="1300950"/>
            <a:ext cx="7030500" cy="33570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dirty="0" err="1"/>
              <a:t>Data.Nashville.gov</a:t>
            </a:r>
            <a:r>
              <a:rPr lang="en" dirty="0"/>
              <a:t> (</a:t>
            </a:r>
            <a:r>
              <a:rPr lang="en" sz="1100" u="sng" dirty="0">
                <a:solidFill>
                  <a:schemeClr val="hlink"/>
                </a:solidFill>
                <a:latin typeface="Arial"/>
                <a:ea typeface="Arial"/>
                <a:cs typeface="Arial"/>
                <a:sym typeface="Arial"/>
                <a:hlinkClick r:id="rId4"/>
              </a:rPr>
              <a:t>https://data.nashville.gov/Energy-Usage/NES-Monthly-Energy-Consumption-by-Customer-Type-an/vbx7-mn5i</a:t>
            </a:r>
            <a:r>
              <a:rPr lang="en" dirty="0"/>
              <a:t>)</a:t>
            </a:r>
            <a:endParaRPr dirty="0"/>
          </a:p>
          <a:p>
            <a:pPr marL="457200" lvl="0" indent="-311150" algn="l" rtl="0">
              <a:lnSpc>
                <a:spcPct val="150000"/>
              </a:lnSpc>
              <a:spcBef>
                <a:spcPts val="0"/>
              </a:spcBef>
              <a:spcAft>
                <a:spcPts val="0"/>
              </a:spcAft>
              <a:buSzPts val="1300"/>
              <a:buChar char="❖"/>
            </a:pPr>
            <a:r>
              <a:rPr lang="en" dirty="0"/>
              <a:t>U.S. Energy Information administration( </a:t>
            </a:r>
            <a:r>
              <a:rPr lang="en" sz="1100" u="sng" dirty="0">
                <a:solidFill>
                  <a:schemeClr val="hlink"/>
                </a:solidFill>
                <a:latin typeface="Arial"/>
                <a:ea typeface="Arial"/>
                <a:cs typeface="Arial"/>
                <a:sym typeface="Arial"/>
                <a:hlinkClick r:id="rId5"/>
              </a:rPr>
              <a:t>https://www.eia.gov/</a:t>
            </a:r>
            <a:r>
              <a:rPr lang="en" dirty="0"/>
              <a:t>)</a:t>
            </a:r>
            <a:endParaRPr dirty="0"/>
          </a:p>
          <a:p>
            <a:pPr marL="457200" lvl="0" indent="-311150" algn="l" rtl="0">
              <a:lnSpc>
                <a:spcPct val="150000"/>
              </a:lnSpc>
              <a:spcBef>
                <a:spcPts val="0"/>
              </a:spcBef>
              <a:spcAft>
                <a:spcPts val="0"/>
              </a:spcAft>
              <a:buSzPts val="1300"/>
              <a:buChar char="❖"/>
            </a:pPr>
            <a:r>
              <a:rPr lang="en" dirty="0"/>
              <a:t>United States zip codes(</a:t>
            </a:r>
            <a:r>
              <a:rPr lang="en" sz="1100" u="sng" dirty="0">
                <a:solidFill>
                  <a:schemeClr val="hlink"/>
                </a:solidFill>
                <a:latin typeface="Arial"/>
                <a:ea typeface="Arial"/>
                <a:cs typeface="Arial"/>
                <a:sym typeface="Arial"/>
                <a:hlinkClick r:id="rId6"/>
              </a:rPr>
              <a:t>https://www.unitedstateszipcodes.org/</a:t>
            </a:r>
            <a:r>
              <a:rPr lang="en" dirty="0"/>
              <a:t>)</a:t>
            </a:r>
            <a:endParaRPr dirty="0"/>
          </a:p>
          <a:p>
            <a:pPr marL="457200" lvl="0" indent="-311150" algn="l" rtl="0">
              <a:lnSpc>
                <a:spcPct val="150000"/>
              </a:lnSpc>
              <a:spcBef>
                <a:spcPts val="0"/>
              </a:spcBef>
              <a:spcAft>
                <a:spcPts val="0"/>
              </a:spcAft>
              <a:buSzPts val="1300"/>
              <a:buChar char="❖"/>
            </a:pPr>
            <a:r>
              <a:rPr lang="en" dirty="0"/>
              <a:t>Choose energy (</a:t>
            </a:r>
            <a:r>
              <a:rPr lang="en" sz="1100" u="sng" dirty="0">
                <a:solidFill>
                  <a:schemeClr val="hlink"/>
                </a:solidFill>
                <a:latin typeface="Arial"/>
                <a:ea typeface="Arial"/>
                <a:cs typeface="Arial"/>
                <a:sym typeface="Arial"/>
                <a:hlinkClick r:id="rId7"/>
              </a:rPr>
              <a:t>https://www.chooseenergy.com/news/article/the-states-that-use-the-most-and-least-amount-of-energy-per-household/</a:t>
            </a:r>
            <a:r>
              <a:rPr lang="en" dirty="0"/>
              <a:t>)</a:t>
            </a:r>
            <a:endParaRPr dirty="0"/>
          </a:p>
          <a:p>
            <a:pPr marL="457200" lvl="0" indent="-311150" algn="l" rtl="0">
              <a:lnSpc>
                <a:spcPct val="150000"/>
              </a:lnSpc>
              <a:spcBef>
                <a:spcPts val="0"/>
              </a:spcBef>
              <a:spcAft>
                <a:spcPts val="0"/>
              </a:spcAft>
              <a:buSzPts val="1300"/>
              <a:buChar char="❖"/>
            </a:pPr>
            <a:r>
              <a:rPr lang="en" dirty="0" err="1"/>
              <a:t>Statistica</a:t>
            </a:r>
            <a:r>
              <a:rPr lang="en" dirty="0"/>
              <a:t> (</a:t>
            </a:r>
            <a:r>
              <a:rPr lang="en" sz="1100" u="sng" dirty="0">
                <a:solidFill>
                  <a:schemeClr val="hlink"/>
                </a:solidFill>
                <a:latin typeface="Arial"/>
                <a:ea typeface="Arial"/>
                <a:cs typeface="Arial"/>
                <a:sym typeface="Arial"/>
                <a:hlinkClick r:id="rId8"/>
              </a:rPr>
              <a:t>https://www.statista.com/statistics/807951/average-monthly-electricity-usage-in-major-us-cities/</a:t>
            </a:r>
            <a:r>
              <a:rPr lang="en" dirty="0"/>
              <a:t>)</a:t>
            </a:r>
          </a:p>
          <a:p>
            <a:pPr lvl="0">
              <a:lnSpc>
                <a:spcPct val="150000"/>
              </a:lnSpc>
              <a:buChar char="❖"/>
            </a:pPr>
            <a:r>
              <a:rPr lang="en" dirty="0"/>
              <a:t> Nashville Electric Service </a:t>
            </a:r>
            <a:r>
              <a:rPr lang="en-US" dirty="0">
                <a:hlinkClick r:id="rId9"/>
              </a:rPr>
              <a:t>https://www.nespower.com</a:t>
            </a:r>
            <a:endParaRPr dirty="0"/>
          </a:p>
          <a:p>
            <a:pPr marL="457200" lvl="0" indent="-311150" algn="l" rtl="0">
              <a:lnSpc>
                <a:spcPct val="150000"/>
              </a:lnSpc>
              <a:spcBef>
                <a:spcPts val="0"/>
              </a:spcBef>
              <a:spcAft>
                <a:spcPts val="0"/>
              </a:spcAft>
              <a:buSzPts val="1300"/>
              <a:buChar char="❖"/>
            </a:pPr>
            <a:endParaRPr dirty="0"/>
          </a:p>
        </p:txBody>
      </p:sp>
      <p:sp>
        <p:nvSpPr>
          <p:cNvPr id="380" name="Google Shape;380;p28"/>
          <p:cNvSpPr txBox="1">
            <a:spLocks noGrp="1"/>
          </p:cNvSpPr>
          <p:nvPr>
            <p:ph type="title" idx="4294967295"/>
          </p:nvPr>
        </p:nvSpPr>
        <p:spPr>
          <a:xfrm>
            <a:off x="1303800" y="598575"/>
            <a:ext cx="70305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idx="4294967295"/>
          </p:nvPr>
        </p:nvSpPr>
        <p:spPr>
          <a:xfrm>
            <a:off x="547400" y="417833"/>
            <a:ext cx="8417400" cy="5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Tableau viz</a:t>
            </a:r>
            <a:endParaRPr sz="2400" dirty="0"/>
          </a:p>
        </p:txBody>
      </p:sp>
      <p:sp>
        <p:nvSpPr>
          <p:cNvPr id="8" name="Rectangle 7">
            <a:extLst>
              <a:ext uri="{FF2B5EF4-FFF2-40B4-BE49-F238E27FC236}">
                <a16:creationId xmlns:a16="http://schemas.microsoft.com/office/drawing/2014/main" id="{8AEF2D43-3EE2-F84A-973B-8697B5812CA1}"/>
              </a:ext>
            </a:extLst>
          </p:cNvPr>
          <p:cNvSpPr/>
          <p:nvPr/>
        </p:nvSpPr>
        <p:spPr>
          <a:xfrm>
            <a:off x="786809" y="1925966"/>
            <a:ext cx="7963786" cy="523220"/>
          </a:xfrm>
          <a:prstGeom prst="rect">
            <a:avLst/>
          </a:prstGeom>
        </p:spPr>
        <p:txBody>
          <a:bodyPr wrap="square">
            <a:spAutoFit/>
          </a:bodyPr>
          <a:lstStyle/>
          <a:p>
            <a:pPr lvl="0"/>
            <a:r>
              <a:rPr lang="en-US" u="sng" dirty="0">
                <a:solidFill>
                  <a:schemeClr val="hlink"/>
                </a:solidFill>
                <a:hlinkClick r:id="rId4"/>
              </a:rPr>
              <a:t>https://public.tableau.com/profile/bush1897#!/vizhome/EnergyConsumption_15781937576950/Mydashboard?publish=yes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idx="4294967295"/>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idx="4294967295"/>
          </p:nvPr>
        </p:nvSpPr>
        <p:spPr>
          <a:xfrm>
            <a:off x="1303800" y="6747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5"/>
            <a:ext cx="8703300" cy="6784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Total Energy consumption in Nashville (2012-2019)</a:t>
            </a:r>
            <a:endParaRPr sz="2400"/>
          </a:p>
        </p:txBody>
      </p:sp>
      <p:pic>
        <p:nvPicPr>
          <p:cNvPr id="3" name="Picture 2">
            <a:extLst>
              <a:ext uri="{FF2B5EF4-FFF2-40B4-BE49-F238E27FC236}">
                <a16:creationId xmlns:a16="http://schemas.microsoft.com/office/drawing/2014/main" id="{50C55F09-7A13-6D43-B942-EF8CF2F45494}"/>
              </a:ext>
            </a:extLst>
          </p:cNvPr>
          <p:cNvPicPr>
            <a:picLocks noChangeAspect="1"/>
          </p:cNvPicPr>
          <p:nvPr/>
        </p:nvPicPr>
        <p:blipFill>
          <a:blip r:embed="rId4"/>
          <a:stretch>
            <a:fillRect/>
          </a:stretch>
        </p:blipFill>
        <p:spPr>
          <a:xfrm>
            <a:off x="276600" y="797935"/>
            <a:ext cx="8703300" cy="3736847"/>
          </a:xfrm>
          <a:prstGeom prst="rect">
            <a:avLst/>
          </a:prstGeom>
        </p:spPr>
      </p:pic>
    </p:spTree>
    <p:extLst>
      <p:ext uri="{BB962C8B-B14F-4D97-AF65-F5344CB8AC3E}">
        <p14:creationId xmlns:p14="http://schemas.microsoft.com/office/powerpoint/2010/main" val="281463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89"/>
        <p:cNvGrpSpPr/>
        <p:nvPr/>
      </p:nvGrpSpPr>
      <p:grpSpPr>
        <a:xfrm>
          <a:off x="0" y="0"/>
          <a:ext cx="0" cy="0"/>
          <a:chOff x="0" y="0"/>
          <a:chExt cx="0" cy="0"/>
        </a:xfrm>
      </p:grpSpPr>
      <p:sp>
        <p:nvSpPr>
          <p:cNvPr id="290" name="Google Shape;290;p15"/>
          <p:cNvSpPr txBox="1">
            <a:spLocks noGrp="1"/>
          </p:cNvSpPr>
          <p:nvPr>
            <p:ph type="title" idx="4294967295"/>
          </p:nvPr>
        </p:nvSpPr>
        <p:spPr>
          <a:xfrm>
            <a:off x="1293475" y="95687"/>
            <a:ext cx="7030500" cy="4391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Nashville electric service(NES) customers</a:t>
            </a:r>
            <a:endParaRPr sz="2400"/>
          </a:p>
        </p:txBody>
      </p:sp>
      <p:sp>
        <p:nvSpPr>
          <p:cNvPr id="291" name="Google Shape;291;p15"/>
          <p:cNvSpPr txBox="1"/>
          <p:nvPr/>
        </p:nvSpPr>
        <p:spPr>
          <a:xfrm>
            <a:off x="1058775" y="992017"/>
            <a:ext cx="7632600" cy="377136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Char char="❖"/>
            </a:pPr>
            <a:r>
              <a:rPr lang="en" sz="1800" b="1"/>
              <a:t>Residential: </a:t>
            </a:r>
            <a:r>
              <a:rPr lang="en" sz="1600"/>
              <a:t>services for individual homes on permanent foundations, that are not part of a park</a:t>
            </a:r>
            <a:r>
              <a:rPr lang="en" sz="1800"/>
              <a:t>. </a:t>
            </a:r>
            <a:endParaRPr sz="1800"/>
          </a:p>
          <a:p>
            <a:pPr marL="457200" lvl="0" indent="-342900" algn="l" rtl="0">
              <a:lnSpc>
                <a:spcPct val="115000"/>
              </a:lnSpc>
              <a:spcBef>
                <a:spcPts val="0"/>
              </a:spcBef>
              <a:spcAft>
                <a:spcPts val="0"/>
              </a:spcAft>
              <a:buClr>
                <a:srgbClr val="695D46"/>
              </a:buClr>
              <a:buSzPts val="1800"/>
              <a:buChar char="❖"/>
            </a:pPr>
            <a:r>
              <a:rPr lang="en" sz="1800" b="1"/>
              <a:t>Commercial:</a:t>
            </a:r>
            <a:r>
              <a:rPr lang="en" sz="1800"/>
              <a:t> </a:t>
            </a:r>
            <a:r>
              <a:rPr lang="en" sz="1600"/>
              <a:t>services to permanent commercial or industrial structures, outbuildings on residential property (barns, shops, pump-houses, garages, etc.), or any three-phase service whether it is for residential or commercial use. </a:t>
            </a:r>
          </a:p>
          <a:p>
            <a:pPr marL="457200" lvl="0" indent="-342900">
              <a:lnSpc>
                <a:spcPct val="115000"/>
              </a:lnSpc>
              <a:buClr>
                <a:srgbClr val="695D46"/>
              </a:buClr>
              <a:buSzPts val="1800"/>
              <a:buChar char="❖"/>
            </a:pPr>
            <a:r>
              <a:rPr lang="en" sz="1800" b="1"/>
              <a:t>Outdoor Lighting</a:t>
            </a:r>
            <a:r>
              <a:rPr lang="en" sz="1800"/>
              <a:t>:</a:t>
            </a:r>
            <a:r>
              <a:rPr lang="en" sz="1600"/>
              <a:t> services for </a:t>
            </a:r>
            <a:r>
              <a:rPr lang="en-US" sz="1600"/>
              <a:t>outdoor security lighting to create a safer environment for homes or business. Lights can be installed on existing utility poles or on specially placed poles based on the necessary level of lighting.</a:t>
            </a:r>
          </a:p>
          <a:p>
            <a:pPr marL="457200" lvl="0" indent="-342900">
              <a:lnSpc>
                <a:spcPct val="115000"/>
              </a:lnSpc>
              <a:buClr>
                <a:srgbClr val="695D46"/>
              </a:buClr>
              <a:buSzPts val="1800"/>
              <a:buChar char="❖"/>
            </a:pPr>
            <a:r>
              <a:rPr lang="en-US" sz="1800" b="1"/>
              <a:t>Seasonal:  </a:t>
            </a:r>
            <a:r>
              <a:rPr lang="en-US" sz="1600"/>
              <a:t>Services offered during holidays such as Christmas tree stands, Christmas lights in Lebanon </a:t>
            </a:r>
            <a:endParaRPr sz="1800"/>
          </a:p>
          <a:p>
            <a:pPr marL="457200" lvl="0" indent="-342900" algn="l" rtl="0">
              <a:lnSpc>
                <a:spcPct val="115000"/>
              </a:lnSpc>
              <a:spcBef>
                <a:spcPts val="0"/>
              </a:spcBef>
              <a:spcAft>
                <a:spcPts val="0"/>
              </a:spcAft>
              <a:buSzPts val="1800"/>
              <a:buChar char="❖"/>
            </a:pPr>
            <a:endParaRPr sz="1800"/>
          </a:p>
          <a:p>
            <a:pPr marL="0" lvl="0" indent="0" algn="l" rtl="0">
              <a:lnSpc>
                <a:spcPct val="115000"/>
              </a:lnSpc>
              <a:spcBef>
                <a:spcPts val="0"/>
              </a:spcBef>
              <a:spcAft>
                <a:spcPts val="0"/>
              </a:spcAft>
              <a:buNone/>
            </a:pPr>
            <a:endParaRPr sz="1800"/>
          </a:p>
        </p:txBody>
      </p:sp>
      <p:pic>
        <p:nvPicPr>
          <p:cNvPr id="3" name="Picture 2" descr="A sign on the side of a road&#10;&#10;Description automatically generated">
            <a:extLst>
              <a:ext uri="{FF2B5EF4-FFF2-40B4-BE49-F238E27FC236}">
                <a16:creationId xmlns:a16="http://schemas.microsoft.com/office/drawing/2014/main" id="{56EACD82-64BB-B041-A30F-5E9FDDCB1BFC}"/>
              </a:ext>
            </a:extLst>
          </p:cNvPr>
          <p:cNvPicPr>
            <a:picLocks noChangeAspect="1"/>
          </p:cNvPicPr>
          <p:nvPr/>
        </p:nvPicPr>
        <p:blipFill>
          <a:blip r:embed="rId4"/>
          <a:stretch>
            <a:fillRect/>
          </a:stretch>
        </p:blipFill>
        <p:spPr>
          <a:xfrm>
            <a:off x="90852" y="56079"/>
            <a:ext cx="1589092" cy="574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idx="4294967295"/>
          </p:nvPr>
        </p:nvSpPr>
        <p:spPr>
          <a:xfrm>
            <a:off x="1303800" y="141375"/>
            <a:ext cx="72687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Nashville daily avg population growth</a:t>
            </a:r>
            <a:endParaRPr/>
          </a:p>
        </p:txBody>
      </p:sp>
      <p:pic>
        <p:nvPicPr>
          <p:cNvPr id="402" name="Google Shape;402;p32"/>
          <p:cNvPicPr preferRelativeResize="0"/>
          <p:nvPr/>
        </p:nvPicPr>
        <p:blipFill>
          <a:blip r:embed="rId3">
            <a:alphaModFix/>
          </a:blip>
          <a:stretch>
            <a:fillRect/>
          </a:stretch>
        </p:blipFill>
        <p:spPr>
          <a:xfrm>
            <a:off x="2357375" y="907975"/>
            <a:ext cx="4809354" cy="4235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3"/>
          <p:cNvSpPr txBox="1">
            <a:spLocks noGrp="1"/>
          </p:cNvSpPr>
          <p:nvPr>
            <p:ph type="title" idx="4294967295"/>
          </p:nvPr>
        </p:nvSpPr>
        <p:spPr>
          <a:xfrm>
            <a:off x="764300" y="65175"/>
            <a:ext cx="75699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Energy consumption trends over the years</a:t>
            </a:r>
            <a:endParaRPr sz="2400"/>
          </a:p>
        </p:txBody>
      </p:sp>
      <p:pic>
        <p:nvPicPr>
          <p:cNvPr id="408" name="Google Shape;408;p33"/>
          <p:cNvPicPr preferRelativeResize="0"/>
          <p:nvPr/>
        </p:nvPicPr>
        <p:blipFill>
          <a:blip r:embed="rId3">
            <a:alphaModFix/>
          </a:blip>
          <a:stretch>
            <a:fillRect/>
          </a:stretch>
        </p:blipFill>
        <p:spPr>
          <a:xfrm>
            <a:off x="468725" y="734325"/>
            <a:ext cx="8392976" cy="403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4"/>
          <p:cNvSpPr txBox="1">
            <a:spLocks noGrp="1"/>
          </p:cNvSpPr>
          <p:nvPr>
            <p:ph type="title" idx="4294967295"/>
          </p:nvPr>
        </p:nvSpPr>
        <p:spPr>
          <a:xfrm>
            <a:off x="1303800" y="141375"/>
            <a:ext cx="70305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Residential monthly energy consumption</a:t>
            </a:r>
            <a:endParaRPr sz="2400"/>
          </a:p>
        </p:txBody>
      </p:sp>
      <p:pic>
        <p:nvPicPr>
          <p:cNvPr id="414" name="Google Shape;414;p34"/>
          <p:cNvPicPr preferRelativeResize="0"/>
          <p:nvPr/>
        </p:nvPicPr>
        <p:blipFill>
          <a:blip r:embed="rId3">
            <a:alphaModFix/>
          </a:blip>
          <a:stretch>
            <a:fillRect/>
          </a:stretch>
        </p:blipFill>
        <p:spPr>
          <a:xfrm>
            <a:off x="1146450" y="703800"/>
            <a:ext cx="7997549" cy="4361050"/>
          </a:xfrm>
          <a:prstGeom prst="rect">
            <a:avLst/>
          </a:prstGeom>
          <a:noFill/>
          <a:ln>
            <a:noFill/>
          </a:ln>
        </p:spPr>
      </p:pic>
      <p:cxnSp>
        <p:nvCxnSpPr>
          <p:cNvPr id="415" name="Google Shape;415;p34"/>
          <p:cNvCxnSpPr/>
          <p:nvPr/>
        </p:nvCxnSpPr>
        <p:spPr>
          <a:xfrm flipH="1">
            <a:off x="1569775" y="13220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6" name="Google Shape;416;p34"/>
          <p:cNvCxnSpPr/>
          <p:nvPr/>
        </p:nvCxnSpPr>
        <p:spPr>
          <a:xfrm flipH="1">
            <a:off x="5657275" y="896050"/>
            <a:ext cx="134400" cy="37170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FF0000">
                <a:alpha val="50000"/>
              </a:srgbClr>
            </a:outerShdw>
            <a:reflection endPos="30000" dist="38100" dir="5400000" fadeDir="5400012" sy="-100000" algn="bl" rotWithShape="0"/>
          </a:effectLst>
        </p:spPr>
      </p:cxnSp>
      <p:cxnSp>
        <p:nvCxnSpPr>
          <p:cNvPr id="417" name="Google Shape;417;p34"/>
          <p:cNvCxnSpPr/>
          <p:nvPr/>
        </p:nvCxnSpPr>
        <p:spPr>
          <a:xfrm flipH="1">
            <a:off x="2907400" y="182307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8" name="Google Shape;418;p34"/>
          <p:cNvCxnSpPr/>
          <p:nvPr/>
        </p:nvCxnSpPr>
        <p:spPr>
          <a:xfrm flipH="1">
            <a:off x="5394000" y="16268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9" name="Google Shape;419;p34"/>
          <p:cNvCxnSpPr/>
          <p:nvPr/>
        </p:nvCxnSpPr>
        <p:spPr>
          <a:xfrm flipH="1">
            <a:off x="4751850" y="3962125"/>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0" name="Google Shape;420;p34"/>
          <p:cNvCxnSpPr/>
          <p:nvPr/>
        </p:nvCxnSpPr>
        <p:spPr>
          <a:xfrm flipH="1">
            <a:off x="1874575" y="16268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21" name="Google Shape;421;p34"/>
          <p:cNvCxnSpPr/>
          <p:nvPr/>
        </p:nvCxnSpPr>
        <p:spPr>
          <a:xfrm flipH="1">
            <a:off x="4357800" y="4060750"/>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2" name="Google Shape;422;p34"/>
          <p:cNvCxnSpPr/>
          <p:nvPr/>
        </p:nvCxnSpPr>
        <p:spPr>
          <a:xfrm flipH="1">
            <a:off x="2246625" y="4060750"/>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3" name="Google Shape;423;p34"/>
          <p:cNvCxnSpPr/>
          <p:nvPr/>
        </p:nvCxnSpPr>
        <p:spPr>
          <a:xfrm flipH="1">
            <a:off x="3884525" y="4060750"/>
            <a:ext cx="134400" cy="371700"/>
          </a:xfrm>
          <a:prstGeom prst="straightConnector1">
            <a:avLst/>
          </a:prstGeom>
          <a:noFill/>
          <a:ln w="9525" cap="flat" cmpd="sng">
            <a:solidFill>
              <a:srgbClr val="38761D"/>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35"/>
          <p:cNvSpPr txBox="1">
            <a:spLocks noGrp="1"/>
          </p:cNvSpPr>
          <p:nvPr>
            <p:ph type="title"/>
          </p:nvPr>
        </p:nvSpPr>
        <p:spPr>
          <a:xfrm>
            <a:off x="1303800" y="65175"/>
            <a:ext cx="76302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energy consumption per year ermonth</a:t>
            </a:r>
            <a:endParaRPr/>
          </a:p>
        </p:txBody>
      </p:sp>
      <p:pic>
        <p:nvPicPr>
          <p:cNvPr id="429" name="Google Shape;429;p35"/>
          <p:cNvPicPr preferRelativeResize="0"/>
          <p:nvPr/>
        </p:nvPicPr>
        <p:blipFill>
          <a:blip r:embed="rId3">
            <a:alphaModFix/>
          </a:blip>
          <a:stretch>
            <a:fillRect/>
          </a:stretch>
        </p:blipFill>
        <p:spPr>
          <a:xfrm>
            <a:off x="1300450" y="609875"/>
            <a:ext cx="6652350" cy="4465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title" idx="4294967295"/>
          </p:nvPr>
        </p:nvSpPr>
        <p:spPr>
          <a:xfrm>
            <a:off x="1303800" y="369975"/>
            <a:ext cx="7030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Total building permits issued</a:t>
            </a:r>
            <a:endParaRPr sz="2400"/>
          </a:p>
        </p:txBody>
      </p:sp>
      <p:pic>
        <p:nvPicPr>
          <p:cNvPr id="435" name="Google Shape;435;p36"/>
          <p:cNvPicPr preferRelativeResize="0"/>
          <p:nvPr/>
        </p:nvPicPr>
        <p:blipFill>
          <a:blip r:embed="rId3">
            <a:alphaModFix/>
          </a:blip>
          <a:stretch>
            <a:fillRect/>
          </a:stretch>
        </p:blipFill>
        <p:spPr>
          <a:xfrm>
            <a:off x="636475" y="1269675"/>
            <a:ext cx="8346626" cy="3530925"/>
          </a:xfrm>
          <a:prstGeom prst="rect">
            <a:avLst/>
          </a:prstGeom>
          <a:noFill/>
          <a:ln>
            <a:noFill/>
          </a:ln>
        </p:spPr>
      </p:pic>
      <p:cxnSp>
        <p:nvCxnSpPr>
          <p:cNvPr id="436" name="Google Shape;436;p36"/>
          <p:cNvCxnSpPr/>
          <p:nvPr/>
        </p:nvCxnSpPr>
        <p:spPr>
          <a:xfrm flipH="1">
            <a:off x="1680875" y="1692075"/>
            <a:ext cx="224100" cy="403500"/>
          </a:xfrm>
          <a:prstGeom prst="straightConnector1">
            <a:avLst/>
          </a:prstGeom>
          <a:noFill/>
          <a:ln w="9525" cap="flat" cmpd="sng">
            <a:solidFill>
              <a:srgbClr val="FF0000"/>
            </a:solidFill>
            <a:prstDash val="solid"/>
            <a:round/>
            <a:headEnd type="none" w="med" len="med"/>
            <a:tailEnd type="triangle" w="med" len="med"/>
          </a:ln>
        </p:spPr>
      </p:cxnSp>
      <p:cxnSp>
        <p:nvCxnSpPr>
          <p:cNvPr id="437" name="Google Shape;437;p36"/>
          <p:cNvCxnSpPr/>
          <p:nvPr/>
        </p:nvCxnSpPr>
        <p:spPr>
          <a:xfrm flipH="1">
            <a:off x="5385325" y="2207550"/>
            <a:ext cx="15900" cy="466200"/>
          </a:xfrm>
          <a:prstGeom prst="straightConnector1">
            <a:avLst/>
          </a:prstGeom>
          <a:noFill/>
          <a:ln w="9525" cap="flat" cmpd="sng">
            <a:solidFill>
              <a:srgbClr val="FF0000"/>
            </a:solidFill>
            <a:prstDash val="solid"/>
            <a:round/>
            <a:headEnd type="none" w="med" len="med"/>
            <a:tailEnd type="triangle" w="med" len="med"/>
          </a:ln>
        </p:spPr>
      </p:cxnSp>
      <p:cxnSp>
        <p:nvCxnSpPr>
          <p:cNvPr id="438" name="Google Shape;438;p36"/>
          <p:cNvCxnSpPr/>
          <p:nvPr/>
        </p:nvCxnSpPr>
        <p:spPr>
          <a:xfrm flipH="1">
            <a:off x="6210225" y="2327400"/>
            <a:ext cx="94200" cy="488700"/>
          </a:xfrm>
          <a:prstGeom prst="straightConnector1">
            <a:avLst/>
          </a:prstGeom>
          <a:noFill/>
          <a:ln w="9525" cap="flat" cmpd="sng">
            <a:solidFill>
              <a:srgbClr val="FF0000"/>
            </a:solidFill>
            <a:prstDash val="solid"/>
            <a:round/>
            <a:headEnd type="none" w="med" len="med"/>
            <a:tailEnd type="triangle" w="med" len="med"/>
          </a:ln>
        </p:spPr>
      </p:cxnSp>
      <p:cxnSp>
        <p:nvCxnSpPr>
          <p:cNvPr id="439" name="Google Shape;439;p36"/>
          <p:cNvCxnSpPr/>
          <p:nvPr/>
        </p:nvCxnSpPr>
        <p:spPr>
          <a:xfrm>
            <a:off x="4986625" y="2801475"/>
            <a:ext cx="13500" cy="477900"/>
          </a:xfrm>
          <a:prstGeom prst="straightConnector1">
            <a:avLst/>
          </a:prstGeom>
          <a:noFill/>
          <a:ln w="9525" cap="flat" cmpd="sng">
            <a:solidFill>
              <a:srgbClr val="FF0000"/>
            </a:solidFill>
            <a:prstDash val="solid"/>
            <a:round/>
            <a:headEnd type="none" w="med" len="med"/>
            <a:tailEnd type="triangle" w="med" len="med"/>
          </a:ln>
        </p:spPr>
      </p:cxnSp>
      <p:cxnSp>
        <p:nvCxnSpPr>
          <p:cNvPr id="440" name="Google Shape;440;p36"/>
          <p:cNvCxnSpPr/>
          <p:nvPr/>
        </p:nvCxnSpPr>
        <p:spPr>
          <a:xfrm flipH="1">
            <a:off x="2023900" y="3417800"/>
            <a:ext cx="49200" cy="432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idx="4294967295"/>
          </p:nvPr>
        </p:nvSpPr>
        <p:spPr>
          <a:xfrm>
            <a:off x="1303800" y="141375"/>
            <a:ext cx="70305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energy consumption per zip code</a:t>
            </a:r>
            <a:endParaRPr/>
          </a:p>
        </p:txBody>
      </p:sp>
      <p:pic>
        <p:nvPicPr>
          <p:cNvPr id="446" name="Google Shape;446;p37"/>
          <p:cNvPicPr preferRelativeResize="0"/>
          <p:nvPr/>
        </p:nvPicPr>
        <p:blipFill>
          <a:blip r:embed="rId3">
            <a:alphaModFix/>
          </a:blip>
          <a:stretch>
            <a:fillRect/>
          </a:stretch>
        </p:blipFill>
        <p:spPr>
          <a:xfrm>
            <a:off x="1198075" y="925350"/>
            <a:ext cx="7591326" cy="413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1303800" y="141375"/>
            <a:ext cx="7030500" cy="7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Residential annual energy consumption per zip code</a:t>
            </a:r>
            <a:endParaRPr sz="2400"/>
          </a:p>
        </p:txBody>
      </p:sp>
      <p:sp>
        <p:nvSpPr>
          <p:cNvPr id="452" name="Google Shape;452;p38"/>
          <p:cNvSpPr txBox="1">
            <a:spLocks noGrp="1"/>
          </p:cNvSpPr>
          <p:nvPr>
            <p:ph type="body" idx="1"/>
          </p:nvPr>
        </p:nvSpPr>
        <p:spPr>
          <a:xfrm>
            <a:off x="470150" y="1331125"/>
            <a:ext cx="7864200" cy="320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3" name="Google Shape;453;p38"/>
          <p:cNvPicPr preferRelativeResize="0"/>
          <p:nvPr/>
        </p:nvPicPr>
        <p:blipFill>
          <a:blip r:embed="rId3">
            <a:alphaModFix/>
          </a:blip>
          <a:stretch>
            <a:fillRect/>
          </a:stretch>
        </p:blipFill>
        <p:spPr>
          <a:xfrm>
            <a:off x="270825" y="1229075"/>
            <a:ext cx="8776776" cy="3762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9"/>
          <p:cNvSpPr txBox="1">
            <a:spLocks noGrp="1"/>
          </p:cNvSpPr>
          <p:nvPr>
            <p:ph type="title"/>
          </p:nvPr>
        </p:nvSpPr>
        <p:spPr>
          <a:xfrm>
            <a:off x="1303800" y="-110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0" name="Google Shape;460;p39"/>
          <p:cNvPicPr preferRelativeResize="0"/>
          <p:nvPr/>
        </p:nvPicPr>
        <p:blipFill>
          <a:blip r:embed="rId3">
            <a:alphaModFix/>
          </a:blip>
          <a:stretch>
            <a:fillRect/>
          </a:stretch>
        </p:blipFill>
        <p:spPr>
          <a:xfrm>
            <a:off x="966484" y="979575"/>
            <a:ext cx="7460342" cy="408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idx="4294967295"/>
          </p:nvPr>
        </p:nvSpPr>
        <p:spPr>
          <a:xfrm>
            <a:off x="1303800" y="369975"/>
            <a:ext cx="7030500" cy="7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Challenges</a:t>
            </a:r>
            <a:endParaRPr sz="2400" dirty="0"/>
          </a:p>
        </p:txBody>
      </p:sp>
      <p:sp>
        <p:nvSpPr>
          <p:cNvPr id="297" name="Google Shape;297;p16"/>
          <p:cNvSpPr txBox="1"/>
          <p:nvPr/>
        </p:nvSpPr>
        <p:spPr>
          <a:xfrm>
            <a:off x="700050" y="1178189"/>
            <a:ext cx="8238000" cy="3325200"/>
          </a:xfrm>
          <a:prstGeom prst="rect">
            <a:avLst/>
          </a:prstGeom>
          <a:solidFill>
            <a:srgbClr val="FFFFFF"/>
          </a:solidFill>
          <a:ln>
            <a:noFill/>
          </a:ln>
        </p:spPr>
        <p:txBody>
          <a:bodyPr spcFirstLastPara="1" wrap="square" lIns="91425" tIns="91425" rIns="91425" bIns="91425" anchor="t" anchorCtr="0">
            <a:noAutofit/>
          </a:bodyPr>
          <a:lstStyle/>
          <a:p>
            <a:pPr marL="285750" lvl="0" indent="-285750">
              <a:lnSpc>
                <a:spcPct val="150000"/>
              </a:lnSpc>
              <a:buFont typeface="Wingdings" pitchFamily="2" charset="2"/>
              <a:buChar char="v"/>
            </a:pPr>
            <a:r>
              <a:rPr lang="en-US" sz="1600" dirty="0"/>
              <a:t>The ZIP Codes with less than 100 NES customers was not displayed by NES for privacy reasons.</a:t>
            </a:r>
          </a:p>
          <a:p>
            <a:pPr marL="285750" lvl="0" indent="-285750">
              <a:lnSpc>
                <a:spcPct val="150000"/>
              </a:lnSpc>
              <a:buFont typeface="Wingdings" pitchFamily="2" charset="2"/>
              <a:buChar char="v"/>
            </a:pPr>
            <a:r>
              <a:rPr lang="en-US" sz="1600" dirty="0"/>
              <a:t>Most Nashville open data has many variables removed to protect the identity of individuals. </a:t>
            </a:r>
          </a:p>
          <a:p>
            <a:pPr marL="285750" lvl="0" indent="-285750">
              <a:lnSpc>
                <a:spcPct val="150000"/>
              </a:lnSpc>
              <a:buFont typeface="Wingdings" pitchFamily="2" charset="2"/>
              <a:buChar char="v"/>
            </a:pPr>
            <a:r>
              <a:rPr lang="en-US" sz="1600" dirty="0"/>
              <a:t>The data provided have few variables to consider during analysis, hence the limited scope. </a:t>
            </a:r>
          </a:p>
          <a:p>
            <a:pPr marL="285750" lvl="0" indent="-285750">
              <a:lnSpc>
                <a:spcPct val="150000"/>
              </a:lnSpc>
              <a:buFont typeface="Wingdings" pitchFamily="2" charset="2"/>
              <a:buChar char="v"/>
            </a:pPr>
            <a:r>
              <a:rPr lang="en-US" sz="1600" dirty="0"/>
              <a:t>The data does not provide square footage of the residential houses.</a:t>
            </a:r>
          </a:p>
          <a:p>
            <a:pPr marL="285750" lvl="0" indent="-285750">
              <a:lnSpc>
                <a:spcPct val="150000"/>
              </a:lnSpc>
              <a:buFont typeface="Wingdings" pitchFamily="2" charset="2"/>
              <a:buChar char="v"/>
            </a:pPr>
            <a:r>
              <a:rPr lang="en-US" sz="1600" dirty="0"/>
              <a:t>There is no different category types of residential houses. </a:t>
            </a:r>
          </a:p>
          <a:p>
            <a:pPr marL="457200" lvl="0" indent="0" algn="l" rtl="0">
              <a:lnSpc>
                <a:spcPct val="100000"/>
              </a:lnSpc>
              <a:spcBef>
                <a:spcPts val="0"/>
              </a:spcBef>
              <a:spcAft>
                <a:spcPts val="0"/>
              </a:spcAft>
              <a:buNone/>
            </a:pPr>
            <a:endParaRPr sz="1800" dirty="0">
              <a:solidFill>
                <a:srgbClr val="695D46"/>
              </a:solidFill>
            </a:endParaRPr>
          </a:p>
          <a:p>
            <a:pPr marL="0" lvl="0" indent="0" algn="l" rtl="0">
              <a:lnSpc>
                <a:spcPct val="150000"/>
              </a:lnSpc>
              <a:spcBef>
                <a:spcPts val="0"/>
              </a:spcBef>
              <a:spcAft>
                <a:spcPts val="0"/>
              </a:spcAft>
              <a:buNone/>
            </a:pPr>
            <a:endParaRPr sz="2000" dirty="0">
              <a:solidFill>
                <a:srgbClr val="695D46"/>
              </a:solidFill>
            </a:endParaRPr>
          </a:p>
          <a:p>
            <a:pPr marL="0" lvl="0" indent="0" algn="l" rtl="0">
              <a:lnSpc>
                <a:spcPct val="150000"/>
              </a:lnSpc>
              <a:spcBef>
                <a:spcPts val="0"/>
              </a:spcBef>
              <a:spcAft>
                <a:spcPts val="0"/>
              </a:spcAft>
              <a:buNone/>
            </a:pPr>
            <a:endParaRPr sz="2000" dirty="0">
              <a:solidFill>
                <a:srgbClr val="695D4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idx="4294967295"/>
          </p:nvPr>
        </p:nvSpPr>
        <p:spPr>
          <a:xfrm>
            <a:off x="1303800" y="369975"/>
            <a:ext cx="7030500" cy="7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Agenda</a:t>
            </a:r>
            <a:endParaRPr sz="2400" dirty="0"/>
          </a:p>
        </p:txBody>
      </p:sp>
      <p:sp>
        <p:nvSpPr>
          <p:cNvPr id="297" name="Google Shape;297;p16"/>
          <p:cNvSpPr txBox="1"/>
          <p:nvPr/>
        </p:nvSpPr>
        <p:spPr>
          <a:xfrm>
            <a:off x="700050" y="1082490"/>
            <a:ext cx="8238000" cy="3325200"/>
          </a:xfrm>
          <a:prstGeom prst="rect">
            <a:avLst/>
          </a:prstGeom>
          <a:solidFill>
            <a:srgbClr val="FFFFFF"/>
          </a:solid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rgbClr val="695D46"/>
              </a:buClr>
              <a:buSzPts val="1800"/>
              <a:buFont typeface="Wingdings" pitchFamily="2" charset="2"/>
              <a:buChar char="v"/>
            </a:pPr>
            <a:r>
              <a:rPr lang="en" sz="1800" dirty="0">
                <a:solidFill>
                  <a:schemeClr val="bg2">
                    <a:lumMod val="50000"/>
                  </a:schemeClr>
                </a:solidFill>
              </a:rPr>
              <a:t>Classify consumers to different types</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Analyze trends and total annual electric consumption </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Analyze average annual/monthly energy consumption</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Show average annual energy consumption per customer type </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Show insights from the data for NES average energy consumption by zip code</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The 10 highest and lowest energy consuming zip codes and any key influencers</a:t>
            </a:r>
            <a:endParaRPr sz="1800" dirty="0">
              <a:solidFill>
                <a:schemeClr val="bg2">
                  <a:lumMod val="50000"/>
                </a:schemeClr>
              </a:solidFill>
            </a:endParaRPr>
          </a:p>
          <a:p>
            <a:pPr marL="457200" lvl="0" indent="0" algn="l" rtl="0">
              <a:lnSpc>
                <a:spcPct val="100000"/>
              </a:lnSpc>
              <a:spcBef>
                <a:spcPts val="0"/>
              </a:spcBef>
              <a:spcAft>
                <a:spcPts val="0"/>
              </a:spcAft>
              <a:buNone/>
            </a:pPr>
            <a:endParaRPr sz="1800" dirty="0">
              <a:solidFill>
                <a:schemeClr val="bg2">
                  <a:lumMod val="50000"/>
                </a:schemeClr>
              </a:solidFill>
            </a:endParaRPr>
          </a:p>
          <a:p>
            <a:pPr marL="0" lvl="0" indent="0" algn="l" rtl="0">
              <a:lnSpc>
                <a:spcPct val="150000"/>
              </a:lnSpc>
              <a:spcBef>
                <a:spcPts val="0"/>
              </a:spcBef>
              <a:spcAft>
                <a:spcPts val="0"/>
              </a:spcAft>
              <a:buNone/>
            </a:pPr>
            <a:endParaRPr sz="2000" dirty="0">
              <a:solidFill>
                <a:srgbClr val="695D46"/>
              </a:solidFill>
            </a:endParaRPr>
          </a:p>
          <a:p>
            <a:pPr marL="0" lvl="0" indent="0" algn="l" rtl="0">
              <a:lnSpc>
                <a:spcPct val="150000"/>
              </a:lnSpc>
              <a:spcBef>
                <a:spcPts val="0"/>
              </a:spcBef>
              <a:spcAft>
                <a:spcPts val="0"/>
              </a:spcAft>
              <a:buNone/>
            </a:pPr>
            <a:endParaRPr sz="2000" dirty="0">
              <a:solidFill>
                <a:srgbClr val="695D46"/>
              </a:solidFill>
            </a:endParaRPr>
          </a:p>
        </p:txBody>
      </p:sp>
    </p:spTree>
    <p:extLst>
      <p:ext uri="{BB962C8B-B14F-4D97-AF65-F5344CB8AC3E}">
        <p14:creationId xmlns:p14="http://schemas.microsoft.com/office/powerpoint/2010/main" val="1867286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01"/>
        <p:cNvGrpSpPr/>
        <p:nvPr/>
      </p:nvGrpSpPr>
      <p:grpSpPr>
        <a:xfrm>
          <a:off x="0" y="0"/>
          <a:ext cx="0" cy="0"/>
          <a:chOff x="0" y="0"/>
          <a:chExt cx="0" cy="0"/>
        </a:xfrm>
      </p:grpSpPr>
      <p:sp>
        <p:nvSpPr>
          <p:cNvPr id="302" name="Google Shape;302;p17"/>
          <p:cNvSpPr txBox="1">
            <a:spLocks noGrp="1"/>
          </p:cNvSpPr>
          <p:nvPr>
            <p:ph type="title" idx="4294967295"/>
          </p:nvPr>
        </p:nvSpPr>
        <p:spPr>
          <a:xfrm>
            <a:off x="1303800" y="141375"/>
            <a:ext cx="6324909" cy="589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Who’s the highest consumer?</a:t>
            </a:r>
            <a:endParaRPr sz="2400"/>
          </a:p>
        </p:txBody>
      </p:sp>
      <p:grpSp>
        <p:nvGrpSpPr>
          <p:cNvPr id="12" name="Group 11">
            <a:extLst>
              <a:ext uri="{FF2B5EF4-FFF2-40B4-BE49-F238E27FC236}">
                <a16:creationId xmlns:a16="http://schemas.microsoft.com/office/drawing/2014/main" id="{1BCD483F-5164-7248-978E-63625E7EB6C1}"/>
              </a:ext>
            </a:extLst>
          </p:cNvPr>
          <p:cNvGrpSpPr/>
          <p:nvPr/>
        </p:nvGrpSpPr>
        <p:grpSpPr>
          <a:xfrm>
            <a:off x="297712" y="1212113"/>
            <a:ext cx="3543473" cy="3402417"/>
            <a:chOff x="131438" y="1222741"/>
            <a:chExt cx="3709747" cy="3401573"/>
          </a:xfrm>
        </p:grpSpPr>
        <p:pic>
          <p:nvPicPr>
            <p:cNvPr id="9" name="Picture 8" descr="A close up of graphics&#10;&#10;Description automatically generated">
              <a:extLst>
                <a:ext uri="{FF2B5EF4-FFF2-40B4-BE49-F238E27FC236}">
                  <a16:creationId xmlns:a16="http://schemas.microsoft.com/office/drawing/2014/main" id="{0A03D8E6-8CB4-DA41-A7E1-A9124C9BBFFA}"/>
                </a:ext>
              </a:extLst>
            </p:cNvPr>
            <p:cNvPicPr>
              <a:picLocks noChangeAspect="1"/>
            </p:cNvPicPr>
            <p:nvPr/>
          </p:nvPicPr>
          <p:blipFill rotWithShape="1">
            <a:blip r:embed="rId4"/>
            <a:srcRect l="4912" t="-1" b="-131"/>
            <a:stretch/>
          </p:blipFill>
          <p:spPr>
            <a:xfrm>
              <a:off x="131438" y="1222741"/>
              <a:ext cx="3709747" cy="3401573"/>
            </a:xfrm>
            <a:prstGeom prst="rect">
              <a:avLst/>
            </a:prstGeom>
          </p:spPr>
        </p:pic>
        <p:grpSp>
          <p:nvGrpSpPr>
            <p:cNvPr id="8" name="Group 7">
              <a:extLst>
                <a:ext uri="{FF2B5EF4-FFF2-40B4-BE49-F238E27FC236}">
                  <a16:creationId xmlns:a16="http://schemas.microsoft.com/office/drawing/2014/main" id="{28C8AF5B-3607-2C48-B108-EF38CEAFB641}"/>
                </a:ext>
              </a:extLst>
            </p:cNvPr>
            <p:cNvGrpSpPr/>
            <p:nvPr/>
          </p:nvGrpSpPr>
          <p:grpSpPr>
            <a:xfrm>
              <a:off x="1289626" y="2312323"/>
              <a:ext cx="1730033" cy="1339455"/>
              <a:chOff x="1300259" y="2331019"/>
              <a:chExt cx="2463275" cy="1463435"/>
            </a:xfrm>
          </p:grpSpPr>
          <p:sp>
            <p:nvSpPr>
              <p:cNvPr id="2" name="TextBox 1">
                <a:extLst>
                  <a:ext uri="{FF2B5EF4-FFF2-40B4-BE49-F238E27FC236}">
                    <a16:creationId xmlns:a16="http://schemas.microsoft.com/office/drawing/2014/main" id="{71CDD06B-4ABE-DD46-AA10-FCBEC5D3D2E5}"/>
                  </a:ext>
                </a:extLst>
              </p:cNvPr>
              <p:cNvSpPr txBox="1"/>
              <p:nvPr/>
            </p:nvSpPr>
            <p:spPr>
              <a:xfrm>
                <a:off x="1609413" y="2331019"/>
                <a:ext cx="1273805" cy="336265"/>
              </a:xfrm>
              <a:prstGeom prst="rect">
                <a:avLst/>
              </a:prstGeom>
              <a:noFill/>
            </p:spPr>
            <p:txBody>
              <a:bodyPr wrap="square" rtlCol="0">
                <a:spAutoFit/>
              </a:bodyPr>
              <a:lstStyle/>
              <a:p>
                <a:r>
                  <a:rPr lang="en-US" dirty="0"/>
                  <a:t>51%</a:t>
                </a:r>
              </a:p>
            </p:txBody>
          </p:sp>
          <p:sp>
            <p:nvSpPr>
              <p:cNvPr id="4" name="TextBox 3">
                <a:extLst>
                  <a:ext uri="{FF2B5EF4-FFF2-40B4-BE49-F238E27FC236}">
                    <a16:creationId xmlns:a16="http://schemas.microsoft.com/office/drawing/2014/main" id="{2C123D8D-DC6F-1F4B-958B-C4367998109C}"/>
                  </a:ext>
                </a:extLst>
              </p:cNvPr>
              <p:cNvSpPr txBox="1"/>
              <p:nvPr/>
            </p:nvSpPr>
            <p:spPr>
              <a:xfrm>
                <a:off x="1300259" y="3458189"/>
                <a:ext cx="903943" cy="336265"/>
              </a:xfrm>
              <a:prstGeom prst="rect">
                <a:avLst/>
              </a:prstGeom>
              <a:noFill/>
            </p:spPr>
            <p:txBody>
              <a:bodyPr wrap="square" rtlCol="0">
                <a:spAutoFit/>
              </a:bodyPr>
              <a:lstStyle/>
              <a:p>
                <a:r>
                  <a:rPr lang="en-US" dirty="0"/>
                  <a:t>27%</a:t>
                </a:r>
              </a:p>
            </p:txBody>
          </p:sp>
          <p:sp>
            <p:nvSpPr>
              <p:cNvPr id="5" name="TextBox 4">
                <a:extLst>
                  <a:ext uri="{FF2B5EF4-FFF2-40B4-BE49-F238E27FC236}">
                    <a16:creationId xmlns:a16="http://schemas.microsoft.com/office/drawing/2014/main" id="{79CA8E38-3A6B-1145-8F48-D16328937B1E}"/>
                  </a:ext>
                </a:extLst>
              </p:cNvPr>
              <p:cNvSpPr txBox="1"/>
              <p:nvPr/>
            </p:nvSpPr>
            <p:spPr>
              <a:xfrm>
                <a:off x="2493685" y="3399300"/>
                <a:ext cx="903943" cy="336265"/>
              </a:xfrm>
              <a:prstGeom prst="rect">
                <a:avLst/>
              </a:prstGeom>
              <a:noFill/>
            </p:spPr>
            <p:txBody>
              <a:bodyPr wrap="square" rtlCol="0">
                <a:spAutoFit/>
              </a:bodyPr>
              <a:lstStyle/>
              <a:p>
                <a:r>
                  <a:rPr lang="en-US" dirty="0"/>
                  <a:t>18%</a:t>
                </a:r>
              </a:p>
            </p:txBody>
          </p:sp>
          <p:sp>
            <p:nvSpPr>
              <p:cNvPr id="6" name="TextBox 5">
                <a:extLst>
                  <a:ext uri="{FF2B5EF4-FFF2-40B4-BE49-F238E27FC236}">
                    <a16:creationId xmlns:a16="http://schemas.microsoft.com/office/drawing/2014/main" id="{7654C4D1-1078-C744-A5C9-69536188960D}"/>
                  </a:ext>
                </a:extLst>
              </p:cNvPr>
              <p:cNvSpPr txBox="1"/>
              <p:nvPr/>
            </p:nvSpPr>
            <p:spPr>
              <a:xfrm>
                <a:off x="3084264" y="2911350"/>
                <a:ext cx="679270" cy="338555"/>
              </a:xfrm>
              <a:prstGeom prst="rect">
                <a:avLst/>
              </a:prstGeom>
              <a:noFill/>
            </p:spPr>
            <p:txBody>
              <a:bodyPr wrap="square" rtlCol="0">
                <a:spAutoFit/>
              </a:bodyPr>
              <a:lstStyle/>
              <a:p>
                <a:r>
                  <a:rPr lang="en-US" dirty="0"/>
                  <a:t>4%</a:t>
                </a:r>
              </a:p>
            </p:txBody>
          </p:sp>
        </p:grpSp>
      </p:grpSp>
      <p:pic>
        <p:nvPicPr>
          <p:cNvPr id="11" name="Picture 10" descr="A screenshot of a social media post&#10;&#10;Description automatically generated">
            <a:extLst>
              <a:ext uri="{FF2B5EF4-FFF2-40B4-BE49-F238E27FC236}">
                <a16:creationId xmlns:a16="http://schemas.microsoft.com/office/drawing/2014/main" id="{0E357E93-A2EF-9843-B89C-EE05765B7C78}"/>
              </a:ext>
            </a:extLst>
          </p:cNvPr>
          <p:cNvPicPr>
            <a:picLocks noChangeAspect="1"/>
          </p:cNvPicPr>
          <p:nvPr/>
        </p:nvPicPr>
        <p:blipFill>
          <a:blip r:embed="rId5"/>
          <a:stretch>
            <a:fillRect/>
          </a:stretch>
        </p:blipFill>
        <p:spPr>
          <a:xfrm>
            <a:off x="4044497" y="1545495"/>
            <a:ext cx="4968065" cy="27543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5"/>
            <a:ext cx="8703300" cy="6784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Annual energy consumption </a:t>
            </a:r>
            <a:endParaRPr sz="2400" dirty="0"/>
          </a:p>
        </p:txBody>
      </p:sp>
      <p:pic>
        <p:nvPicPr>
          <p:cNvPr id="6" name="Picture 5">
            <a:extLst>
              <a:ext uri="{FF2B5EF4-FFF2-40B4-BE49-F238E27FC236}">
                <a16:creationId xmlns:a16="http://schemas.microsoft.com/office/drawing/2014/main" id="{AF7A1A20-2EB1-C04E-B765-822F703B7516}"/>
              </a:ext>
            </a:extLst>
          </p:cNvPr>
          <p:cNvPicPr>
            <a:picLocks noChangeAspect="1"/>
          </p:cNvPicPr>
          <p:nvPr/>
        </p:nvPicPr>
        <p:blipFill>
          <a:blip r:embed="rId4"/>
          <a:stretch>
            <a:fillRect/>
          </a:stretch>
        </p:blipFill>
        <p:spPr>
          <a:xfrm>
            <a:off x="276600" y="870857"/>
            <a:ext cx="8735786" cy="35685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4"/>
            <a:ext cx="8703300" cy="8130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Annual Energy consumption by commercial and residential customer</a:t>
            </a:r>
            <a:endParaRPr sz="2400"/>
          </a:p>
        </p:txBody>
      </p:sp>
      <p:pic>
        <p:nvPicPr>
          <p:cNvPr id="3" name="Picture 2" descr="A picture containing map&#10;&#10;Description automatically generated">
            <a:extLst>
              <a:ext uri="{FF2B5EF4-FFF2-40B4-BE49-F238E27FC236}">
                <a16:creationId xmlns:a16="http://schemas.microsoft.com/office/drawing/2014/main" id="{887DAAAE-6EC0-FD42-BC6F-0C6B02AA1C38}"/>
              </a:ext>
            </a:extLst>
          </p:cNvPr>
          <p:cNvPicPr>
            <a:picLocks noChangeAspect="1"/>
          </p:cNvPicPr>
          <p:nvPr/>
        </p:nvPicPr>
        <p:blipFill>
          <a:blip r:embed="rId4"/>
          <a:stretch>
            <a:fillRect/>
          </a:stretch>
        </p:blipFill>
        <p:spPr>
          <a:xfrm>
            <a:off x="276600" y="1175652"/>
            <a:ext cx="8688704" cy="3681815"/>
          </a:xfrm>
          <a:prstGeom prst="rect">
            <a:avLst/>
          </a:prstGeom>
        </p:spPr>
      </p:pic>
    </p:spTree>
    <p:extLst>
      <p:ext uri="{BB962C8B-B14F-4D97-AF65-F5344CB8AC3E}">
        <p14:creationId xmlns:p14="http://schemas.microsoft.com/office/powerpoint/2010/main" val="50490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496388" y="179703"/>
            <a:ext cx="8247017" cy="647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Year 2016,2017 or 2018 an outlier?</a:t>
            </a:r>
            <a:endParaRPr sz="2400" dirty="0"/>
          </a:p>
        </p:txBody>
      </p:sp>
      <p:pic>
        <p:nvPicPr>
          <p:cNvPr id="6" name="Picture 5" descr="A close up of a map&#10;&#10;Description automatically generated">
            <a:extLst>
              <a:ext uri="{FF2B5EF4-FFF2-40B4-BE49-F238E27FC236}">
                <a16:creationId xmlns:a16="http://schemas.microsoft.com/office/drawing/2014/main" id="{359EE162-9136-B145-AB7A-697B04710D68}"/>
              </a:ext>
            </a:extLst>
          </p:cNvPr>
          <p:cNvPicPr>
            <a:picLocks noChangeAspect="1"/>
          </p:cNvPicPr>
          <p:nvPr/>
        </p:nvPicPr>
        <p:blipFill>
          <a:blip r:embed="rId4"/>
          <a:stretch>
            <a:fillRect/>
          </a:stretch>
        </p:blipFill>
        <p:spPr>
          <a:xfrm>
            <a:off x="209006" y="1055704"/>
            <a:ext cx="8691154" cy="3731632"/>
          </a:xfrm>
          <a:prstGeom prst="rect">
            <a:avLst/>
          </a:prstGeom>
        </p:spPr>
      </p:pic>
    </p:spTree>
    <p:extLst>
      <p:ext uri="{BB962C8B-B14F-4D97-AF65-F5344CB8AC3E}">
        <p14:creationId xmlns:p14="http://schemas.microsoft.com/office/powerpoint/2010/main" val="2574259351"/>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1134</Words>
  <Application>Microsoft Macintosh PowerPoint</Application>
  <PresentationFormat>On-screen Show (16:9)</PresentationFormat>
  <Paragraphs>119</Paragraphs>
  <Slides>37</Slides>
  <Notes>37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Maven Pro</vt:lpstr>
      <vt:lpstr>Nunito</vt:lpstr>
      <vt:lpstr>Times New Roman</vt:lpstr>
      <vt:lpstr>Arial</vt:lpstr>
      <vt:lpstr>Wingdings</vt:lpstr>
      <vt:lpstr>Momentum</vt:lpstr>
      <vt:lpstr>Analysis of Monthly Energy Consumption by Customer Type and Zip Code in Nashville TN</vt:lpstr>
      <vt:lpstr>Facts</vt:lpstr>
      <vt:lpstr>Nashville electric service(NES) customers</vt:lpstr>
      <vt:lpstr>Challenges</vt:lpstr>
      <vt:lpstr>Agenda</vt:lpstr>
      <vt:lpstr>Who’s the highest consumer?</vt:lpstr>
      <vt:lpstr>Annual energy consumption </vt:lpstr>
      <vt:lpstr>Annual Energy consumption by commercial and residential customer</vt:lpstr>
      <vt:lpstr>Year 2016,2017 or 2018 an outlier?</vt:lpstr>
      <vt:lpstr>Avg annual energy consumption by customer type</vt:lpstr>
      <vt:lpstr>PowerPoint Presentation</vt:lpstr>
      <vt:lpstr>Avg monthly energy consumption per zip code</vt:lpstr>
      <vt:lpstr>Total energy consumption per zip code</vt:lpstr>
      <vt:lpstr>Residential customer avg monthly energy consumption (kWh)</vt:lpstr>
      <vt:lpstr>avg monthly energy consumption (kWh)</vt:lpstr>
      <vt:lpstr>Nashville weather?</vt:lpstr>
      <vt:lpstr>    Any key influencers of residential ZIP Code energy consumption? </vt:lpstr>
      <vt:lpstr>    Population growth and median income?</vt:lpstr>
      <vt:lpstr> Median age and median home price? </vt:lpstr>
      <vt:lpstr> Unemployment? </vt:lpstr>
      <vt:lpstr>Is there relationship with proximity for bottom 10?</vt:lpstr>
      <vt:lpstr>Top 10 energy consuming zip codes</vt:lpstr>
      <vt:lpstr>How is energy distribution over the years?</vt:lpstr>
      <vt:lpstr>Recommendations</vt:lpstr>
      <vt:lpstr>References </vt:lpstr>
      <vt:lpstr>Tableau viz</vt:lpstr>
      <vt:lpstr>Thank You!</vt:lpstr>
      <vt:lpstr>Appendix</vt:lpstr>
      <vt:lpstr>Total Energy consumption in Nashville (2012-2019)</vt:lpstr>
      <vt:lpstr>Nashville daily avg population growth</vt:lpstr>
      <vt:lpstr>Energy consumption trends over the years</vt:lpstr>
      <vt:lpstr>Residential monthly energy consumption</vt:lpstr>
      <vt:lpstr>Monthly energy consumption per year ermonth</vt:lpstr>
      <vt:lpstr>Total building permits issued</vt:lpstr>
      <vt:lpstr>Total energy consumption per zip code</vt:lpstr>
      <vt:lpstr>Residential annual energy consumption per zip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Monthly Energy Consumption by Customer Type and Zip Code in Nashville TN</dc:title>
  <cp:lastModifiedBy>Busienei, Peter</cp:lastModifiedBy>
  <cp:revision>59</cp:revision>
  <dcterms:modified xsi:type="dcterms:W3CDTF">2020-01-09T06:23:13Z</dcterms:modified>
</cp:coreProperties>
</file>